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  <p:sldMasterId id="2147483874" r:id="rId2"/>
  </p:sldMasterIdLst>
  <p:notesMasterIdLst>
    <p:notesMasterId r:id="rId12"/>
  </p:notesMasterIdLst>
  <p:sldIdLst>
    <p:sldId id="256" r:id="rId3"/>
    <p:sldId id="258" r:id="rId4"/>
    <p:sldId id="259" r:id="rId5"/>
    <p:sldId id="264" r:id="rId6"/>
    <p:sldId id="261" r:id="rId7"/>
    <p:sldId id="262" r:id="rId8"/>
    <p:sldId id="263" r:id="rId9"/>
    <p:sldId id="265" r:id="rId10"/>
    <p:sldId id="26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0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CC09AB-FE9B-4532-AE59-06080CC6021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96B0AC-EF4D-42F2-97C7-B29ED06B23D6}">
      <dgm:prSet/>
      <dgm:spPr/>
      <dgm:t>
        <a:bodyPr/>
        <a:lstStyle/>
        <a:p>
          <a:r>
            <a:rPr lang="hu-HU"/>
            <a:t>JAVA backend fejlesztő</a:t>
          </a:r>
          <a:endParaRPr lang="en-US"/>
        </a:p>
      </dgm:t>
    </dgm:pt>
    <dgm:pt modelId="{77CBDBFB-8FAB-4F09-AE72-5D9CF3AEFC99}" type="parTrans" cxnId="{880AB4CD-A811-436F-AFDE-F57B63F60811}">
      <dgm:prSet/>
      <dgm:spPr/>
      <dgm:t>
        <a:bodyPr/>
        <a:lstStyle/>
        <a:p>
          <a:endParaRPr lang="en-US"/>
        </a:p>
      </dgm:t>
    </dgm:pt>
    <dgm:pt modelId="{C8E6CCC9-8580-491A-B622-B12DD6D4A200}" type="sibTrans" cxnId="{880AB4CD-A811-436F-AFDE-F57B63F60811}">
      <dgm:prSet/>
      <dgm:spPr/>
      <dgm:t>
        <a:bodyPr/>
        <a:lstStyle/>
        <a:p>
          <a:endParaRPr lang="en-US"/>
        </a:p>
      </dgm:t>
    </dgm:pt>
    <dgm:pt modelId="{D8D38673-6AD1-4054-9315-F80F33155A21}">
      <dgm:prSet/>
      <dgm:spPr/>
      <dgm:t>
        <a:bodyPr/>
        <a:lstStyle/>
        <a:p>
          <a:pPr marL="361950" indent="-93663">
            <a:tabLst/>
          </a:pPr>
          <a:r>
            <a:rPr lang="en-US" dirty="0"/>
            <a:t>Java backend </a:t>
          </a:r>
          <a:r>
            <a:rPr lang="en-US" dirty="0" err="1"/>
            <a:t>fejlesztőként</a:t>
          </a:r>
          <a:r>
            <a:rPr lang="en-US" dirty="0"/>
            <a:t> </a:t>
          </a:r>
          <a:r>
            <a:rPr lang="en-US" dirty="0" err="1"/>
            <a:t>részt</a:t>
          </a:r>
          <a:r>
            <a:rPr lang="en-US" dirty="0"/>
            <a:t> </a:t>
          </a:r>
          <a:r>
            <a:rPr lang="en-US" dirty="0" err="1"/>
            <a:t>tudsz</a:t>
          </a:r>
          <a:r>
            <a:rPr lang="en-US" dirty="0"/>
            <a:t> </a:t>
          </a:r>
          <a:r>
            <a:rPr lang="en-US" dirty="0" err="1"/>
            <a:t>venni</a:t>
          </a:r>
          <a:r>
            <a:rPr lang="en-US" dirty="0"/>
            <a:t> a </a:t>
          </a:r>
          <a:r>
            <a:rPr lang="en-US" b="1" dirty="0">
              <a:solidFill>
                <a:schemeClr val="accent1"/>
              </a:solidFill>
            </a:rPr>
            <a:t>SimplePay</a:t>
          </a:r>
          <a:r>
            <a:rPr lang="en-US" dirty="0"/>
            <a:t> </a:t>
          </a:r>
          <a:r>
            <a:rPr lang="en-US" dirty="0" err="1"/>
            <a:t>elektronikus</a:t>
          </a:r>
          <a:r>
            <a:rPr lang="en-US" dirty="0"/>
            <a:t> e-payment </a:t>
          </a:r>
          <a:r>
            <a:rPr lang="en-US" dirty="0" err="1"/>
            <a:t>rendszer</a:t>
          </a:r>
          <a:r>
            <a:rPr lang="en-US" dirty="0"/>
            <a:t> </a:t>
          </a:r>
          <a:r>
            <a:rPr lang="en-US" dirty="0" err="1"/>
            <a:t>meglévő</a:t>
          </a:r>
          <a:r>
            <a:rPr lang="en-US" dirty="0"/>
            <a:t> </a:t>
          </a:r>
          <a:r>
            <a:rPr lang="en-US" dirty="0" err="1"/>
            <a:t>funkcióinak</a:t>
          </a:r>
          <a:r>
            <a:rPr lang="en-US" dirty="0"/>
            <a:t> </a:t>
          </a:r>
          <a:r>
            <a:rPr lang="en-US" b="1" dirty="0" err="1">
              <a:solidFill>
                <a:schemeClr val="accent1"/>
              </a:solidFill>
            </a:rPr>
            <a:t>továbbfejlesztésében</a:t>
          </a:r>
          <a:r>
            <a:rPr lang="en-US" dirty="0"/>
            <a:t> </a:t>
          </a:r>
          <a:r>
            <a:rPr lang="en-US" dirty="0" err="1"/>
            <a:t>vagy</a:t>
          </a:r>
          <a:r>
            <a:rPr lang="en-US" dirty="0"/>
            <a:t> </a:t>
          </a:r>
          <a:r>
            <a:rPr lang="en-US" dirty="0" err="1"/>
            <a:t>új</a:t>
          </a:r>
          <a:r>
            <a:rPr lang="en-US" dirty="0"/>
            <a:t> </a:t>
          </a:r>
          <a:r>
            <a:rPr lang="en-US" dirty="0" err="1"/>
            <a:t>igények</a:t>
          </a:r>
          <a:r>
            <a:rPr lang="en-US" dirty="0"/>
            <a:t> </a:t>
          </a:r>
          <a:r>
            <a:rPr lang="en-US" dirty="0" err="1"/>
            <a:t>fejlesztésében</a:t>
          </a:r>
          <a:r>
            <a:rPr lang="hu-HU" dirty="0"/>
            <a:t>. </a:t>
          </a:r>
          <a:r>
            <a:rPr lang="en-US" dirty="0" err="1"/>
            <a:t>Fejlesztőként</a:t>
          </a:r>
          <a:r>
            <a:rPr lang="en-US" dirty="0"/>
            <a:t> </a:t>
          </a:r>
          <a:r>
            <a:rPr lang="en-US" dirty="0" err="1"/>
            <a:t>nem</a:t>
          </a:r>
          <a:r>
            <a:rPr lang="en-US" dirty="0"/>
            <a:t> </a:t>
          </a:r>
          <a:r>
            <a:rPr lang="en-US" dirty="0" err="1"/>
            <a:t>csak</a:t>
          </a:r>
          <a:r>
            <a:rPr lang="en-US" dirty="0"/>
            <a:t> IT </a:t>
          </a:r>
          <a:r>
            <a:rPr lang="en-US" dirty="0" err="1"/>
            <a:t>tudásra</a:t>
          </a:r>
          <a:r>
            <a:rPr lang="en-US" dirty="0"/>
            <a:t> </a:t>
          </a:r>
          <a:r>
            <a:rPr lang="en-US" dirty="0" err="1"/>
            <a:t>tehetsz</a:t>
          </a:r>
          <a:r>
            <a:rPr lang="en-US" dirty="0"/>
            <a:t> </a:t>
          </a:r>
          <a:r>
            <a:rPr lang="en-US" dirty="0" err="1"/>
            <a:t>szert</a:t>
          </a:r>
          <a:r>
            <a:rPr lang="en-US" dirty="0"/>
            <a:t>, </a:t>
          </a:r>
          <a:r>
            <a:rPr lang="en-US" dirty="0" err="1"/>
            <a:t>hanem</a:t>
          </a:r>
          <a:r>
            <a:rPr lang="en-US" dirty="0"/>
            <a:t> </a:t>
          </a:r>
          <a:r>
            <a:rPr lang="en-US" dirty="0" err="1"/>
            <a:t>üzleti</a:t>
          </a:r>
          <a:r>
            <a:rPr lang="en-US" dirty="0"/>
            <a:t> </a:t>
          </a:r>
          <a:r>
            <a:rPr lang="en-US" dirty="0" err="1"/>
            <a:t>oldalon</a:t>
          </a:r>
          <a:r>
            <a:rPr lang="en-US" dirty="0"/>
            <a:t> is </a:t>
          </a:r>
          <a:r>
            <a:rPr lang="en-US" dirty="0" err="1"/>
            <a:t>naprakész</a:t>
          </a:r>
          <a:r>
            <a:rPr lang="en-US" dirty="0"/>
            <a:t> </a:t>
          </a:r>
          <a:r>
            <a:rPr lang="en-US" dirty="0" err="1"/>
            <a:t>információkat</a:t>
          </a:r>
          <a:r>
            <a:rPr lang="en-US" dirty="0"/>
            <a:t> </a:t>
          </a:r>
          <a:r>
            <a:rPr lang="en-US" dirty="0" err="1"/>
            <a:t>és</a:t>
          </a:r>
          <a:r>
            <a:rPr lang="en-US" dirty="0"/>
            <a:t> </a:t>
          </a:r>
          <a:r>
            <a:rPr lang="en-US" dirty="0" err="1"/>
            <a:t>tudást</a:t>
          </a:r>
          <a:r>
            <a:rPr lang="en-US" dirty="0"/>
            <a:t> </a:t>
          </a:r>
          <a:r>
            <a:rPr lang="en-US" dirty="0" err="1"/>
            <a:t>kapsz</a:t>
          </a:r>
          <a:r>
            <a:rPr lang="en-US" dirty="0"/>
            <a:t> </a:t>
          </a:r>
          <a:r>
            <a:rPr lang="en-US" dirty="0" err="1"/>
            <a:t>az</a:t>
          </a:r>
          <a:r>
            <a:rPr lang="en-US" dirty="0"/>
            <a:t> e-payment </a:t>
          </a:r>
          <a:r>
            <a:rPr lang="en-US" dirty="0" err="1"/>
            <a:t>világáról</a:t>
          </a:r>
          <a:r>
            <a:rPr lang="en-US" dirty="0"/>
            <a:t>. </a:t>
          </a:r>
        </a:p>
      </dgm:t>
    </dgm:pt>
    <dgm:pt modelId="{E2B8BFD0-F40C-4E77-B5CE-C82146AD8D58}" type="parTrans" cxnId="{F90D1113-2143-4027-88FD-1BE05B37B60C}">
      <dgm:prSet/>
      <dgm:spPr/>
      <dgm:t>
        <a:bodyPr/>
        <a:lstStyle/>
        <a:p>
          <a:endParaRPr lang="en-US"/>
        </a:p>
      </dgm:t>
    </dgm:pt>
    <dgm:pt modelId="{A4184B89-F524-4B49-88E5-166DF7BD2B16}" type="sibTrans" cxnId="{F90D1113-2143-4027-88FD-1BE05B37B60C}">
      <dgm:prSet/>
      <dgm:spPr/>
      <dgm:t>
        <a:bodyPr/>
        <a:lstStyle/>
        <a:p>
          <a:endParaRPr lang="en-US"/>
        </a:p>
      </dgm:t>
    </dgm:pt>
    <dgm:pt modelId="{9081CDB4-13F2-484B-84BA-E50C48D885F1}">
      <dgm:prSet/>
      <dgm:spPr/>
      <dgm:t>
        <a:bodyPr/>
        <a:lstStyle/>
        <a:p>
          <a:r>
            <a:rPr lang="hu-HU"/>
            <a:t>Manual tesztelő</a:t>
          </a:r>
          <a:endParaRPr lang="en-US"/>
        </a:p>
      </dgm:t>
    </dgm:pt>
    <dgm:pt modelId="{E8F636EF-727A-4BDC-BBA3-08D9AB2759D0}" type="parTrans" cxnId="{952C6F8A-9E4A-4878-8709-936C2E95CDB2}">
      <dgm:prSet/>
      <dgm:spPr/>
      <dgm:t>
        <a:bodyPr/>
        <a:lstStyle/>
        <a:p>
          <a:endParaRPr lang="en-US"/>
        </a:p>
      </dgm:t>
    </dgm:pt>
    <dgm:pt modelId="{EFDF0D6A-B5B3-4422-9700-E90ACED63B16}" type="sibTrans" cxnId="{952C6F8A-9E4A-4878-8709-936C2E95CDB2}">
      <dgm:prSet/>
      <dgm:spPr/>
      <dgm:t>
        <a:bodyPr/>
        <a:lstStyle/>
        <a:p>
          <a:endParaRPr lang="en-US"/>
        </a:p>
      </dgm:t>
    </dgm:pt>
    <dgm:pt modelId="{904913C9-2280-4C92-9F2C-1D888F8AA41F}">
      <dgm:prSet/>
      <dgm:spPr/>
      <dgm:t>
        <a:bodyPr/>
        <a:lstStyle/>
        <a:p>
          <a:pPr marL="361950" indent="-93663"/>
          <a:r>
            <a:rPr lang="hu-HU" dirty="0"/>
            <a:t>Tesztelőként részt kell venned a </a:t>
          </a:r>
          <a:r>
            <a:rPr lang="hu-HU" b="1" dirty="0">
              <a:solidFill>
                <a:schemeClr val="accent1"/>
              </a:solidFill>
            </a:rPr>
            <a:t>rendszer, fejlesztések tesztelésében</a:t>
          </a:r>
          <a:r>
            <a:rPr lang="hu-HU" dirty="0"/>
            <a:t>. Maga a teszt eszközök mellet fontos a rendszer megismerése, üzleti tudás elsajátítása, amit természetesen megtanítunk. A tesztelés során  </a:t>
          </a:r>
          <a:r>
            <a:rPr lang="en-US" dirty="0"/>
            <a:t>is </a:t>
          </a:r>
          <a:r>
            <a:rPr lang="en-US" dirty="0" err="1"/>
            <a:t>naprakész</a:t>
          </a:r>
          <a:r>
            <a:rPr lang="en-US" dirty="0"/>
            <a:t> </a:t>
          </a:r>
          <a:r>
            <a:rPr lang="en-US" dirty="0" err="1"/>
            <a:t>információkat</a:t>
          </a:r>
          <a:r>
            <a:rPr lang="en-US" dirty="0"/>
            <a:t> </a:t>
          </a:r>
          <a:r>
            <a:rPr lang="en-US" dirty="0" err="1"/>
            <a:t>és</a:t>
          </a:r>
          <a:r>
            <a:rPr lang="en-US" dirty="0"/>
            <a:t> </a:t>
          </a:r>
          <a:r>
            <a:rPr lang="en-US" dirty="0" err="1"/>
            <a:t>tudást</a:t>
          </a:r>
          <a:r>
            <a:rPr lang="en-US" dirty="0"/>
            <a:t> </a:t>
          </a:r>
          <a:r>
            <a:rPr lang="en-US" dirty="0" err="1"/>
            <a:t>kapsz</a:t>
          </a:r>
          <a:r>
            <a:rPr lang="en-US" dirty="0"/>
            <a:t> </a:t>
          </a:r>
          <a:r>
            <a:rPr lang="en-US" dirty="0" err="1"/>
            <a:t>az</a:t>
          </a:r>
          <a:r>
            <a:rPr lang="en-US" dirty="0"/>
            <a:t> e-payment </a:t>
          </a:r>
          <a:r>
            <a:rPr lang="en-US" dirty="0" err="1"/>
            <a:t>világáról</a:t>
          </a:r>
          <a:r>
            <a:rPr lang="en-US" dirty="0"/>
            <a:t>. </a:t>
          </a:r>
        </a:p>
      </dgm:t>
    </dgm:pt>
    <dgm:pt modelId="{90502400-B349-4BB9-84B9-E60E07D61A4D}" type="parTrans" cxnId="{F4233686-F827-4F82-A3B5-523400E3B30C}">
      <dgm:prSet/>
      <dgm:spPr/>
      <dgm:t>
        <a:bodyPr/>
        <a:lstStyle/>
        <a:p>
          <a:endParaRPr lang="en-US"/>
        </a:p>
      </dgm:t>
    </dgm:pt>
    <dgm:pt modelId="{25068A57-C11C-4F3E-937F-2DC536614A22}" type="sibTrans" cxnId="{F4233686-F827-4F82-A3B5-523400E3B30C}">
      <dgm:prSet/>
      <dgm:spPr/>
      <dgm:t>
        <a:bodyPr/>
        <a:lstStyle/>
        <a:p>
          <a:endParaRPr lang="en-US"/>
        </a:p>
      </dgm:t>
    </dgm:pt>
    <dgm:pt modelId="{B3B2A5E2-7BE5-4E01-AB28-DF65349ECD2F}">
      <dgm:prSet/>
      <dgm:spPr/>
      <dgm:t>
        <a:bodyPr/>
        <a:lstStyle/>
        <a:p>
          <a:r>
            <a:rPr lang="hu-HU" dirty="0"/>
            <a:t>Automata tesztelő</a:t>
          </a:r>
          <a:endParaRPr lang="en-US" dirty="0"/>
        </a:p>
      </dgm:t>
    </dgm:pt>
    <dgm:pt modelId="{3CF9FED6-CA85-432E-964E-C72CD45B89B0}" type="parTrans" cxnId="{AE8C5E8E-5076-49E9-B536-93C3D020E836}">
      <dgm:prSet/>
      <dgm:spPr/>
      <dgm:t>
        <a:bodyPr/>
        <a:lstStyle/>
        <a:p>
          <a:endParaRPr lang="en-US"/>
        </a:p>
      </dgm:t>
    </dgm:pt>
    <dgm:pt modelId="{1E01AB74-C51B-4D2F-B178-95FF74EAD0BD}" type="sibTrans" cxnId="{AE8C5E8E-5076-49E9-B536-93C3D020E836}">
      <dgm:prSet/>
      <dgm:spPr/>
      <dgm:t>
        <a:bodyPr/>
        <a:lstStyle/>
        <a:p>
          <a:endParaRPr lang="en-US"/>
        </a:p>
      </dgm:t>
    </dgm:pt>
    <dgm:pt modelId="{8F496026-2BBA-4F72-9F67-79D7C189EE76}">
      <dgm:prSet/>
      <dgm:spPr/>
      <dgm:t>
        <a:bodyPr/>
        <a:lstStyle/>
        <a:p>
          <a:pPr marL="360363" indent="-92075"/>
          <a:r>
            <a:rPr lang="hu-HU" dirty="0"/>
            <a:t>Automata tesztelőként részt kell venned a </a:t>
          </a:r>
          <a:r>
            <a:rPr lang="hu-HU" b="1" dirty="0">
              <a:solidFill>
                <a:schemeClr val="accent1"/>
              </a:solidFill>
            </a:rPr>
            <a:t>SimplePay e-</a:t>
          </a:r>
          <a:r>
            <a:rPr lang="hu-HU" b="1" dirty="0" err="1">
              <a:solidFill>
                <a:schemeClr val="accent1"/>
              </a:solidFill>
            </a:rPr>
            <a:t>payment</a:t>
          </a:r>
          <a:r>
            <a:rPr lang="hu-HU" b="1" dirty="0">
              <a:solidFill>
                <a:schemeClr val="accent1"/>
              </a:solidFill>
            </a:rPr>
            <a:t> rendszer automata tesztjeinek írásában</a:t>
          </a:r>
          <a:r>
            <a:rPr lang="hu-HU" dirty="0"/>
            <a:t>. Maga a teszt eszközök mellet fontos a rendszer megismerése, üzleti tudás elsajátítása, amit természetesen megtanítunk. Automata tesztek készítése közben olyan fejlesztői és üzleti tudásra tudsz szert tenni aminek bírtokában sokkal könnyebb később a fejlesztői oldalon becsatlakozni.</a:t>
          </a:r>
          <a:endParaRPr lang="en-US" dirty="0"/>
        </a:p>
      </dgm:t>
    </dgm:pt>
    <dgm:pt modelId="{173148E5-3508-4E33-B5CE-784CDA3CC451}" type="parTrans" cxnId="{338CDF78-EFEE-4567-8847-BD5817B1AC16}">
      <dgm:prSet/>
      <dgm:spPr/>
      <dgm:t>
        <a:bodyPr/>
        <a:lstStyle/>
        <a:p>
          <a:endParaRPr lang="hu-HU"/>
        </a:p>
      </dgm:t>
    </dgm:pt>
    <dgm:pt modelId="{F4DC5D95-EA87-4AE4-BD86-6A9FAEC6E25B}" type="sibTrans" cxnId="{338CDF78-EFEE-4567-8847-BD5817B1AC16}">
      <dgm:prSet/>
      <dgm:spPr/>
      <dgm:t>
        <a:bodyPr/>
        <a:lstStyle/>
        <a:p>
          <a:endParaRPr lang="hu-HU"/>
        </a:p>
      </dgm:t>
    </dgm:pt>
    <dgm:pt modelId="{A4770389-2F30-46E6-8DB7-29D54BE20D9F}" type="pres">
      <dgm:prSet presAssocID="{D8CC09AB-FE9B-4532-AE59-06080CC6021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FEA66E0F-8207-4545-BB38-E9D34A6B34AA}" type="pres">
      <dgm:prSet presAssocID="{1E96B0AC-EF4D-42F2-97C7-B29ED06B23D6}" presName="parentLin" presStyleCnt="0"/>
      <dgm:spPr/>
    </dgm:pt>
    <dgm:pt modelId="{47929FD2-F625-4AD1-B677-5288E094B39E}" type="pres">
      <dgm:prSet presAssocID="{1E96B0AC-EF4D-42F2-97C7-B29ED06B23D6}" presName="parentLeftMargin" presStyleLbl="node1" presStyleIdx="0" presStyleCnt="3"/>
      <dgm:spPr/>
      <dgm:t>
        <a:bodyPr/>
        <a:lstStyle/>
        <a:p>
          <a:endParaRPr lang="hu-HU"/>
        </a:p>
      </dgm:t>
    </dgm:pt>
    <dgm:pt modelId="{B6CFFAF6-6CCF-4B63-B797-76C2002B8323}" type="pres">
      <dgm:prSet presAssocID="{1E96B0AC-EF4D-42F2-97C7-B29ED06B23D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4F33914-72AE-4195-88A5-6B33EDF6058B}" type="pres">
      <dgm:prSet presAssocID="{1E96B0AC-EF4D-42F2-97C7-B29ED06B23D6}" presName="negativeSpace" presStyleCnt="0"/>
      <dgm:spPr/>
    </dgm:pt>
    <dgm:pt modelId="{30A1B665-BC40-4FCA-8A84-F5EF966CAFB8}" type="pres">
      <dgm:prSet presAssocID="{1E96B0AC-EF4D-42F2-97C7-B29ED06B23D6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D5054D9-1694-4CF2-8820-88B8904CF2B9}" type="pres">
      <dgm:prSet presAssocID="{C8E6CCC9-8580-491A-B622-B12DD6D4A200}" presName="spaceBetweenRectangles" presStyleCnt="0"/>
      <dgm:spPr/>
    </dgm:pt>
    <dgm:pt modelId="{3C82CD96-2F46-4BD1-9259-A44BC8A8E8F5}" type="pres">
      <dgm:prSet presAssocID="{9081CDB4-13F2-484B-84BA-E50C48D885F1}" presName="parentLin" presStyleCnt="0"/>
      <dgm:spPr/>
    </dgm:pt>
    <dgm:pt modelId="{0A91B026-5EC4-4ACA-9833-7F8395BF6B07}" type="pres">
      <dgm:prSet presAssocID="{9081CDB4-13F2-484B-84BA-E50C48D885F1}" presName="parentLeftMargin" presStyleLbl="node1" presStyleIdx="0" presStyleCnt="3"/>
      <dgm:spPr/>
      <dgm:t>
        <a:bodyPr/>
        <a:lstStyle/>
        <a:p>
          <a:endParaRPr lang="hu-HU"/>
        </a:p>
      </dgm:t>
    </dgm:pt>
    <dgm:pt modelId="{7A6EB79A-03C5-44EE-8C03-C47FF30D7026}" type="pres">
      <dgm:prSet presAssocID="{9081CDB4-13F2-484B-84BA-E50C48D885F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D7EE5E0-A76E-4268-93E2-7189AFD1EAEE}" type="pres">
      <dgm:prSet presAssocID="{9081CDB4-13F2-484B-84BA-E50C48D885F1}" presName="negativeSpace" presStyleCnt="0"/>
      <dgm:spPr/>
    </dgm:pt>
    <dgm:pt modelId="{5E1CDBBA-D63F-431D-8338-3EB579828A77}" type="pres">
      <dgm:prSet presAssocID="{9081CDB4-13F2-484B-84BA-E50C48D885F1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B5B57ED-553A-45FB-9E74-D111676A2ACA}" type="pres">
      <dgm:prSet presAssocID="{EFDF0D6A-B5B3-4422-9700-E90ACED63B16}" presName="spaceBetweenRectangles" presStyleCnt="0"/>
      <dgm:spPr/>
    </dgm:pt>
    <dgm:pt modelId="{6D14CE72-EE42-45C8-AED6-BA8175750B79}" type="pres">
      <dgm:prSet presAssocID="{B3B2A5E2-7BE5-4E01-AB28-DF65349ECD2F}" presName="parentLin" presStyleCnt="0"/>
      <dgm:spPr/>
    </dgm:pt>
    <dgm:pt modelId="{0ABB81B6-4BB6-44CF-8F08-4B5FC968A38A}" type="pres">
      <dgm:prSet presAssocID="{B3B2A5E2-7BE5-4E01-AB28-DF65349ECD2F}" presName="parentLeftMargin" presStyleLbl="node1" presStyleIdx="1" presStyleCnt="3"/>
      <dgm:spPr/>
      <dgm:t>
        <a:bodyPr/>
        <a:lstStyle/>
        <a:p>
          <a:endParaRPr lang="hu-HU"/>
        </a:p>
      </dgm:t>
    </dgm:pt>
    <dgm:pt modelId="{FC2A6379-75F0-4BD8-AC07-B88AF6AB724C}" type="pres">
      <dgm:prSet presAssocID="{B3B2A5E2-7BE5-4E01-AB28-DF65349ECD2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DC107C4-AA1F-430F-96F4-0B833C746A54}" type="pres">
      <dgm:prSet presAssocID="{B3B2A5E2-7BE5-4E01-AB28-DF65349ECD2F}" presName="negativeSpace" presStyleCnt="0"/>
      <dgm:spPr/>
    </dgm:pt>
    <dgm:pt modelId="{178470B3-0B9A-4ABF-A508-34FCDD5EB9BE}" type="pres">
      <dgm:prSet presAssocID="{B3B2A5E2-7BE5-4E01-AB28-DF65349ECD2F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880AB4CD-A811-436F-AFDE-F57B63F60811}" srcId="{D8CC09AB-FE9B-4532-AE59-06080CC60219}" destId="{1E96B0AC-EF4D-42F2-97C7-B29ED06B23D6}" srcOrd="0" destOrd="0" parTransId="{77CBDBFB-8FAB-4F09-AE72-5D9CF3AEFC99}" sibTransId="{C8E6CCC9-8580-491A-B622-B12DD6D4A200}"/>
    <dgm:cxn modelId="{32D40350-874F-4D42-A42F-E1D5005A9049}" type="presOf" srcId="{904913C9-2280-4C92-9F2C-1D888F8AA41F}" destId="{5E1CDBBA-D63F-431D-8338-3EB579828A77}" srcOrd="0" destOrd="0" presId="urn:microsoft.com/office/officeart/2005/8/layout/list1"/>
    <dgm:cxn modelId="{F234A684-C656-4D6A-AFAD-DE63E66D0666}" type="presOf" srcId="{B3B2A5E2-7BE5-4E01-AB28-DF65349ECD2F}" destId="{FC2A6379-75F0-4BD8-AC07-B88AF6AB724C}" srcOrd="1" destOrd="0" presId="urn:microsoft.com/office/officeart/2005/8/layout/list1"/>
    <dgm:cxn modelId="{18270DC7-CEAA-4527-91B5-C387B6372403}" type="presOf" srcId="{D8CC09AB-FE9B-4532-AE59-06080CC60219}" destId="{A4770389-2F30-46E6-8DB7-29D54BE20D9F}" srcOrd="0" destOrd="0" presId="urn:microsoft.com/office/officeart/2005/8/layout/list1"/>
    <dgm:cxn modelId="{C06876F6-EE50-4677-85B5-D40E075087C2}" type="presOf" srcId="{1E96B0AC-EF4D-42F2-97C7-B29ED06B23D6}" destId="{B6CFFAF6-6CCF-4B63-B797-76C2002B8323}" srcOrd="1" destOrd="0" presId="urn:microsoft.com/office/officeart/2005/8/layout/list1"/>
    <dgm:cxn modelId="{16E50E1D-493A-4C2B-A708-EF404C69DE82}" type="presOf" srcId="{9081CDB4-13F2-484B-84BA-E50C48D885F1}" destId="{7A6EB79A-03C5-44EE-8C03-C47FF30D7026}" srcOrd="1" destOrd="0" presId="urn:microsoft.com/office/officeart/2005/8/layout/list1"/>
    <dgm:cxn modelId="{952C6F8A-9E4A-4878-8709-936C2E95CDB2}" srcId="{D8CC09AB-FE9B-4532-AE59-06080CC60219}" destId="{9081CDB4-13F2-484B-84BA-E50C48D885F1}" srcOrd="1" destOrd="0" parTransId="{E8F636EF-727A-4BDC-BBA3-08D9AB2759D0}" sibTransId="{EFDF0D6A-B5B3-4422-9700-E90ACED63B16}"/>
    <dgm:cxn modelId="{F4233686-F827-4F82-A3B5-523400E3B30C}" srcId="{9081CDB4-13F2-484B-84BA-E50C48D885F1}" destId="{904913C9-2280-4C92-9F2C-1D888F8AA41F}" srcOrd="0" destOrd="0" parTransId="{90502400-B349-4BB9-84B9-E60E07D61A4D}" sibTransId="{25068A57-C11C-4F3E-937F-2DC536614A22}"/>
    <dgm:cxn modelId="{F90D1113-2143-4027-88FD-1BE05B37B60C}" srcId="{1E96B0AC-EF4D-42F2-97C7-B29ED06B23D6}" destId="{D8D38673-6AD1-4054-9315-F80F33155A21}" srcOrd="0" destOrd="0" parTransId="{E2B8BFD0-F40C-4E77-B5CE-C82146AD8D58}" sibTransId="{A4184B89-F524-4B49-88E5-166DF7BD2B16}"/>
    <dgm:cxn modelId="{AE8C5E8E-5076-49E9-B536-93C3D020E836}" srcId="{D8CC09AB-FE9B-4532-AE59-06080CC60219}" destId="{B3B2A5E2-7BE5-4E01-AB28-DF65349ECD2F}" srcOrd="2" destOrd="0" parTransId="{3CF9FED6-CA85-432E-964E-C72CD45B89B0}" sibTransId="{1E01AB74-C51B-4D2F-B178-95FF74EAD0BD}"/>
    <dgm:cxn modelId="{FC4BC950-5460-4E97-96A7-046008D60279}" type="presOf" srcId="{D8D38673-6AD1-4054-9315-F80F33155A21}" destId="{30A1B665-BC40-4FCA-8A84-F5EF966CAFB8}" srcOrd="0" destOrd="0" presId="urn:microsoft.com/office/officeart/2005/8/layout/list1"/>
    <dgm:cxn modelId="{E98648B0-46EE-4BBD-9C06-8565543AD4D9}" type="presOf" srcId="{B3B2A5E2-7BE5-4E01-AB28-DF65349ECD2F}" destId="{0ABB81B6-4BB6-44CF-8F08-4B5FC968A38A}" srcOrd="0" destOrd="0" presId="urn:microsoft.com/office/officeart/2005/8/layout/list1"/>
    <dgm:cxn modelId="{338CDF78-EFEE-4567-8847-BD5817B1AC16}" srcId="{B3B2A5E2-7BE5-4E01-AB28-DF65349ECD2F}" destId="{8F496026-2BBA-4F72-9F67-79D7C189EE76}" srcOrd="0" destOrd="0" parTransId="{173148E5-3508-4E33-B5CE-784CDA3CC451}" sibTransId="{F4DC5D95-EA87-4AE4-BD86-6A9FAEC6E25B}"/>
    <dgm:cxn modelId="{8075C5D9-8BC7-4391-8CBF-559314428A3E}" type="presOf" srcId="{9081CDB4-13F2-484B-84BA-E50C48D885F1}" destId="{0A91B026-5EC4-4ACA-9833-7F8395BF6B07}" srcOrd="0" destOrd="0" presId="urn:microsoft.com/office/officeart/2005/8/layout/list1"/>
    <dgm:cxn modelId="{29675F3D-CE90-4F5E-8C10-35D8DB4341C8}" type="presOf" srcId="{8F496026-2BBA-4F72-9F67-79D7C189EE76}" destId="{178470B3-0B9A-4ABF-A508-34FCDD5EB9BE}" srcOrd="0" destOrd="0" presId="urn:microsoft.com/office/officeart/2005/8/layout/list1"/>
    <dgm:cxn modelId="{E94BE52B-B9B5-48B7-8EDB-A0DD1EF1F1C5}" type="presOf" srcId="{1E96B0AC-EF4D-42F2-97C7-B29ED06B23D6}" destId="{47929FD2-F625-4AD1-B677-5288E094B39E}" srcOrd="0" destOrd="0" presId="urn:microsoft.com/office/officeart/2005/8/layout/list1"/>
    <dgm:cxn modelId="{459AFEED-A6C9-4000-A9AC-921376878413}" type="presParOf" srcId="{A4770389-2F30-46E6-8DB7-29D54BE20D9F}" destId="{FEA66E0F-8207-4545-BB38-E9D34A6B34AA}" srcOrd="0" destOrd="0" presId="urn:microsoft.com/office/officeart/2005/8/layout/list1"/>
    <dgm:cxn modelId="{D47C42FC-03FE-4496-A788-F4326D8AD0AE}" type="presParOf" srcId="{FEA66E0F-8207-4545-BB38-E9D34A6B34AA}" destId="{47929FD2-F625-4AD1-B677-5288E094B39E}" srcOrd="0" destOrd="0" presId="urn:microsoft.com/office/officeart/2005/8/layout/list1"/>
    <dgm:cxn modelId="{28274F01-5F66-452C-BFDC-6B693F221A29}" type="presParOf" srcId="{FEA66E0F-8207-4545-BB38-E9D34A6B34AA}" destId="{B6CFFAF6-6CCF-4B63-B797-76C2002B8323}" srcOrd="1" destOrd="0" presId="urn:microsoft.com/office/officeart/2005/8/layout/list1"/>
    <dgm:cxn modelId="{6AC5B447-0252-4F65-B730-DC0EA994C0AF}" type="presParOf" srcId="{A4770389-2F30-46E6-8DB7-29D54BE20D9F}" destId="{B4F33914-72AE-4195-88A5-6B33EDF6058B}" srcOrd="1" destOrd="0" presId="urn:microsoft.com/office/officeart/2005/8/layout/list1"/>
    <dgm:cxn modelId="{8FB1C354-8DF6-42FE-ADA8-B9D400DF3D35}" type="presParOf" srcId="{A4770389-2F30-46E6-8DB7-29D54BE20D9F}" destId="{30A1B665-BC40-4FCA-8A84-F5EF966CAFB8}" srcOrd="2" destOrd="0" presId="urn:microsoft.com/office/officeart/2005/8/layout/list1"/>
    <dgm:cxn modelId="{175FC255-2D14-42AE-8959-12B91D5530F8}" type="presParOf" srcId="{A4770389-2F30-46E6-8DB7-29D54BE20D9F}" destId="{FD5054D9-1694-4CF2-8820-88B8904CF2B9}" srcOrd="3" destOrd="0" presId="urn:microsoft.com/office/officeart/2005/8/layout/list1"/>
    <dgm:cxn modelId="{FF4B334D-5D03-4C4C-A72A-8E071DD81CB1}" type="presParOf" srcId="{A4770389-2F30-46E6-8DB7-29D54BE20D9F}" destId="{3C82CD96-2F46-4BD1-9259-A44BC8A8E8F5}" srcOrd="4" destOrd="0" presId="urn:microsoft.com/office/officeart/2005/8/layout/list1"/>
    <dgm:cxn modelId="{C0440038-8FDB-4980-A782-E5F956AB7E8C}" type="presParOf" srcId="{3C82CD96-2F46-4BD1-9259-A44BC8A8E8F5}" destId="{0A91B026-5EC4-4ACA-9833-7F8395BF6B07}" srcOrd="0" destOrd="0" presId="urn:microsoft.com/office/officeart/2005/8/layout/list1"/>
    <dgm:cxn modelId="{6F3EA7FB-D6DB-4C61-BD25-53895E46BE59}" type="presParOf" srcId="{3C82CD96-2F46-4BD1-9259-A44BC8A8E8F5}" destId="{7A6EB79A-03C5-44EE-8C03-C47FF30D7026}" srcOrd="1" destOrd="0" presId="urn:microsoft.com/office/officeart/2005/8/layout/list1"/>
    <dgm:cxn modelId="{0942DF93-F343-4B62-AF88-391BA1A8CC76}" type="presParOf" srcId="{A4770389-2F30-46E6-8DB7-29D54BE20D9F}" destId="{7D7EE5E0-A76E-4268-93E2-7189AFD1EAEE}" srcOrd="5" destOrd="0" presId="urn:microsoft.com/office/officeart/2005/8/layout/list1"/>
    <dgm:cxn modelId="{564FBB1E-538A-43F1-A1B9-9D334F5B5A96}" type="presParOf" srcId="{A4770389-2F30-46E6-8DB7-29D54BE20D9F}" destId="{5E1CDBBA-D63F-431D-8338-3EB579828A77}" srcOrd="6" destOrd="0" presId="urn:microsoft.com/office/officeart/2005/8/layout/list1"/>
    <dgm:cxn modelId="{9A762763-DBC5-4FAA-82B1-0FD8F132E6C7}" type="presParOf" srcId="{A4770389-2F30-46E6-8DB7-29D54BE20D9F}" destId="{BB5B57ED-553A-45FB-9E74-D111676A2ACA}" srcOrd="7" destOrd="0" presId="urn:microsoft.com/office/officeart/2005/8/layout/list1"/>
    <dgm:cxn modelId="{62812F0C-E063-4193-8749-C479B0F495B5}" type="presParOf" srcId="{A4770389-2F30-46E6-8DB7-29D54BE20D9F}" destId="{6D14CE72-EE42-45C8-AED6-BA8175750B79}" srcOrd="8" destOrd="0" presId="urn:microsoft.com/office/officeart/2005/8/layout/list1"/>
    <dgm:cxn modelId="{DEFB1646-ADE6-4B11-811A-A555A1670D27}" type="presParOf" srcId="{6D14CE72-EE42-45C8-AED6-BA8175750B79}" destId="{0ABB81B6-4BB6-44CF-8F08-4B5FC968A38A}" srcOrd="0" destOrd="0" presId="urn:microsoft.com/office/officeart/2005/8/layout/list1"/>
    <dgm:cxn modelId="{21469133-F6D8-46EE-A121-B2FC2685EE67}" type="presParOf" srcId="{6D14CE72-EE42-45C8-AED6-BA8175750B79}" destId="{FC2A6379-75F0-4BD8-AC07-B88AF6AB724C}" srcOrd="1" destOrd="0" presId="urn:microsoft.com/office/officeart/2005/8/layout/list1"/>
    <dgm:cxn modelId="{D0161239-E77A-4002-8475-05BF27B6958A}" type="presParOf" srcId="{A4770389-2F30-46E6-8DB7-29D54BE20D9F}" destId="{5DC107C4-AA1F-430F-96F4-0B833C746A54}" srcOrd="9" destOrd="0" presId="urn:microsoft.com/office/officeart/2005/8/layout/list1"/>
    <dgm:cxn modelId="{D3DF15A2-E25C-4A77-A90D-1A7DC31932E4}" type="presParOf" srcId="{A4770389-2F30-46E6-8DB7-29D54BE20D9F}" destId="{178470B3-0B9A-4ABF-A508-34FCDD5EB9B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A1B665-BC40-4FCA-8A84-F5EF966CAFB8}">
      <dsp:nvSpPr>
        <dsp:cNvPr id="0" name=""/>
        <dsp:cNvSpPr/>
      </dsp:nvSpPr>
      <dsp:spPr>
        <a:xfrm>
          <a:off x="0" y="381869"/>
          <a:ext cx="9940810" cy="1063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1517" tIns="312420" rIns="771517" bIns="106680" numCol="1" spcCol="1270" anchor="t" anchorCtr="0">
          <a:noAutofit/>
        </a:bodyPr>
        <a:lstStyle/>
        <a:p>
          <a:pPr marL="361950" lvl="1" indent="-93663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/>
          </a:pPr>
          <a:r>
            <a:rPr lang="en-US" sz="1500" kern="1200" dirty="0"/>
            <a:t>Java backend </a:t>
          </a:r>
          <a:r>
            <a:rPr lang="en-US" sz="1500" kern="1200" dirty="0" err="1"/>
            <a:t>fejlesztőként</a:t>
          </a:r>
          <a:r>
            <a:rPr lang="en-US" sz="1500" kern="1200" dirty="0"/>
            <a:t> </a:t>
          </a:r>
          <a:r>
            <a:rPr lang="en-US" sz="1500" kern="1200" dirty="0" err="1"/>
            <a:t>részt</a:t>
          </a:r>
          <a:r>
            <a:rPr lang="en-US" sz="1500" kern="1200" dirty="0"/>
            <a:t> </a:t>
          </a:r>
          <a:r>
            <a:rPr lang="en-US" sz="1500" kern="1200" dirty="0" err="1"/>
            <a:t>tudsz</a:t>
          </a:r>
          <a:r>
            <a:rPr lang="en-US" sz="1500" kern="1200" dirty="0"/>
            <a:t> </a:t>
          </a:r>
          <a:r>
            <a:rPr lang="en-US" sz="1500" kern="1200" dirty="0" err="1"/>
            <a:t>venni</a:t>
          </a:r>
          <a:r>
            <a:rPr lang="en-US" sz="1500" kern="1200" dirty="0"/>
            <a:t> a </a:t>
          </a:r>
          <a:r>
            <a:rPr lang="en-US" sz="1500" b="1" kern="1200" dirty="0">
              <a:solidFill>
                <a:schemeClr val="accent1"/>
              </a:solidFill>
            </a:rPr>
            <a:t>SimplePay</a:t>
          </a:r>
          <a:r>
            <a:rPr lang="en-US" sz="1500" kern="1200" dirty="0"/>
            <a:t> </a:t>
          </a:r>
          <a:r>
            <a:rPr lang="en-US" sz="1500" kern="1200" dirty="0" err="1"/>
            <a:t>elektronikus</a:t>
          </a:r>
          <a:r>
            <a:rPr lang="en-US" sz="1500" kern="1200" dirty="0"/>
            <a:t> e-payment </a:t>
          </a:r>
          <a:r>
            <a:rPr lang="en-US" sz="1500" kern="1200" dirty="0" err="1"/>
            <a:t>rendszer</a:t>
          </a:r>
          <a:r>
            <a:rPr lang="en-US" sz="1500" kern="1200" dirty="0"/>
            <a:t> </a:t>
          </a:r>
          <a:r>
            <a:rPr lang="en-US" sz="1500" kern="1200" dirty="0" err="1"/>
            <a:t>meglévő</a:t>
          </a:r>
          <a:r>
            <a:rPr lang="en-US" sz="1500" kern="1200" dirty="0"/>
            <a:t> </a:t>
          </a:r>
          <a:r>
            <a:rPr lang="en-US" sz="1500" kern="1200" dirty="0" err="1"/>
            <a:t>funkcióinak</a:t>
          </a:r>
          <a:r>
            <a:rPr lang="en-US" sz="1500" kern="1200" dirty="0"/>
            <a:t> </a:t>
          </a:r>
          <a:r>
            <a:rPr lang="en-US" sz="1500" b="1" kern="1200" dirty="0" err="1">
              <a:solidFill>
                <a:schemeClr val="accent1"/>
              </a:solidFill>
            </a:rPr>
            <a:t>továbbfejlesztésében</a:t>
          </a:r>
          <a:r>
            <a:rPr lang="en-US" sz="1500" kern="1200" dirty="0"/>
            <a:t> </a:t>
          </a:r>
          <a:r>
            <a:rPr lang="en-US" sz="1500" kern="1200" dirty="0" err="1"/>
            <a:t>vagy</a:t>
          </a:r>
          <a:r>
            <a:rPr lang="en-US" sz="1500" kern="1200" dirty="0"/>
            <a:t> </a:t>
          </a:r>
          <a:r>
            <a:rPr lang="en-US" sz="1500" kern="1200" dirty="0" err="1"/>
            <a:t>új</a:t>
          </a:r>
          <a:r>
            <a:rPr lang="en-US" sz="1500" kern="1200" dirty="0"/>
            <a:t> </a:t>
          </a:r>
          <a:r>
            <a:rPr lang="en-US" sz="1500" kern="1200" dirty="0" err="1"/>
            <a:t>igények</a:t>
          </a:r>
          <a:r>
            <a:rPr lang="en-US" sz="1500" kern="1200" dirty="0"/>
            <a:t> </a:t>
          </a:r>
          <a:r>
            <a:rPr lang="en-US" sz="1500" kern="1200" dirty="0" err="1"/>
            <a:t>fejlesztésében</a:t>
          </a:r>
          <a:r>
            <a:rPr lang="hu-HU" sz="1500" kern="1200" dirty="0"/>
            <a:t>. </a:t>
          </a:r>
          <a:r>
            <a:rPr lang="en-US" sz="1500" kern="1200" dirty="0" err="1"/>
            <a:t>Fejlesztőként</a:t>
          </a:r>
          <a:r>
            <a:rPr lang="en-US" sz="1500" kern="1200" dirty="0"/>
            <a:t> </a:t>
          </a:r>
          <a:r>
            <a:rPr lang="en-US" sz="1500" kern="1200" dirty="0" err="1"/>
            <a:t>nem</a:t>
          </a:r>
          <a:r>
            <a:rPr lang="en-US" sz="1500" kern="1200" dirty="0"/>
            <a:t> </a:t>
          </a:r>
          <a:r>
            <a:rPr lang="en-US" sz="1500" kern="1200" dirty="0" err="1"/>
            <a:t>csak</a:t>
          </a:r>
          <a:r>
            <a:rPr lang="en-US" sz="1500" kern="1200" dirty="0"/>
            <a:t> IT </a:t>
          </a:r>
          <a:r>
            <a:rPr lang="en-US" sz="1500" kern="1200" dirty="0" err="1"/>
            <a:t>tudásra</a:t>
          </a:r>
          <a:r>
            <a:rPr lang="en-US" sz="1500" kern="1200" dirty="0"/>
            <a:t> </a:t>
          </a:r>
          <a:r>
            <a:rPr lang="en-US" sz="1500" kern="1200" dirty="0" err="1"/>
            <a:t>tehetsz</a:t>
          </a:r>
          <a:r>
            <a:rPr lang="en-US" sz="1500" kern="1200" dirty="0"/>
            <a:t> </a:t>
          </a:r>
          <a:r>
            <a:rPr lang="en-US" sz="1500" kern="1200" dirty="0" err="1"/>
            <a:t>szert</a:t>
          </a:r>
          <a:r>
            <a:rPr lang="en-US" sz="1500" kern="1200" dirty="0"/>
            <a:t>, </a:t>
          </a:r>
          <a:r>
            <a:rPr lang="en-US" sz="1500" kern="1200" dirty="0" err="1"/>
            <a:t>hanem</a:t>
          </a:r>
          <a:r>
            <a:rPr lang="en-US" sz="1500" kern="1200" dirty="0"/>
            <a:t> </a:t>
          </a:r>
          <a:r>
            <a:rPr lang="en-US" sz="1500" kern="1200" dirty="0" err="1"/>
            <a:t>üzleti</a:t>
          </a:r>
          <a:r>
            <a:rPr lang="en-US" sz="1500" kern="1200" dirty="0"/>
            <a:t> </a:t>
          </a:r>
          <a:r>
            <a:rPr lang="en-US" sz="1500" kern="1200" dirty="0" err="1"/>
            <a:t>oldalon</a:t>
          </a:r>
          <a:r>
            <a:rPr lang="en-US" sz="1500" kern="1200" dirty="0"/>
            <a:t> is </a:t>
          </a:r>
          <a:r>
            <a:rPr lang="en-US" sz="1500" kern="1200" dirty="0" err="1"/>
            <a:t>naprakész</a:t>
          </a:r>
          <a:r>
            <a:rPr lang="en-US" sz="1500" kern="1200" dirty="0"/>
            <a:t> </a:t>
          </a:r>
          <a:r>
            <a:rPr lang="en-US" sz="1500" kern="1200" dirty="0" err="1"/>
            <a:t>információkat</a:t>
          </a:r>
          <a:r>
            <a:rPr lang="en-US" sz="1500" kern="1200" dirty="0"/>
            <a:t> </a:t>
          </a:r>
          <a:r>
            <a:rPr lang="en-US" sz="1500" kern="1200" dirty="0" err="1"/>
            <a:t>és</a:t>
          </a:r>
          <a:r>
            <a:rPr lang="en-US" sz="1500" kern="1200" dirty="0"/>
            <a:t> </a:t>
          </a:r>
          <a:r>
            <a:rPr lang="en-US" sz="1500" kern="1200" dirty="0" err="1"/>
            <a:t>tudást</a:t>
          </a:r>
          <a:r>
            <a:rPr lang="en-US" sz="1500" kern="1200" dirty="0"/>
            <a:t> </a:t>
          </a:r>
          <a:r>
            <a:rPr lang="en-US" sz="1500" kern="1200" dirty="0" err="1"/>
            <a:t>kapsz</a:t>
          </a:r>
          <a:r>
            <a:rPr lang="en-US" sz="1500" kern="1200" dirty="0"/>
            <a:t> </a:t>
          </a:r>
          <a:r>
            <a:rPr lang="en-US" sz="1500" kern="1200" dirty="0" err="1"/>
            <a:t>az</a:t>
          </a:r>
          <a:r>
            <a:rPr lang="en-US" sz="1500" kern="1200" dirty="0"/>
            <a:t> e-payment </a:t>
          </a:r>
          <a:r>
            <a:rPr lang="en-US" sz="1500" kern="1200" dirty="0" err="1"/>
            <a:t>világáról</a:t>
          </a:r>
          <a:r>
            <a:rPr lang="en-US" sz="1500" kern="1200" dirty="0"/>
            <a:t>. </a:t>
          </a:r>
        </a:p>
      </dsp:txBody>
      <dsp:txXfrm>
        <a:off x="0" y="381869"/>
        <a:ext cx="9940810" cy="1063125"/>
      </dsp:txXfrm>
    </dsp:sp>
    <dsp:sp modelId="{B6CFFAF6-6CCF-4B63-B797-76C2002B8323}">
      <dsp:nvSpPr>
        <dsp:cNvPr id="0" name=""/>
        <dsp:cNvSpPr/>
      </dsp:nvSpPr>
      <dsp:spPr>
        <a:xfrm>
          <a:off x="497040" y="160469"/>
          <a:ext cx="6958567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017" tIns="0" rIns="263017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/>
            <a:t>JAVA backend fejlesztő</a:t>
          </a:r>
          <a:endParaRPr lang="en-US" sz="1500" kern="1200"/>
        </a:p>
      </dsp:txBody>
      <dsp:txXfrm>
        <a:off x="518656" y="182085"/>
        <a:ext cx="6915335" cy="399568"/>
      </dsp:txXfrm>
    </dsp:sp>
    <dsp:sp modelId="{5E1CDBBA-D63F-431D-8338-3EB579828A77}">
      <dsp:nvSpPr>
        <dsp:cNvPr id="0" name=""/>
        <dsp:cNvSpPr/>
      </dsp:nvSpPr>
      <dsp:spPr>
        <a:xfrm>
          <a:off x="0" y="1747394"/>
          <a:ext cx="9940810" cy="1063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1517" tIns="312420" rIns="771517" bIns="106680" numCol="1" spcCol="1270" anchor="t" anchorCtr="0">
          <a:noAutofit/>
        </a:bodyPr>
        <a:lstStyle/>
        <a:p>
          <a:pPr marL="361950" lvl="1" indent="-93663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500" kern="1200" dirty="0"/>
            <a:t>Tesztelőként részt kell venned a </a:t>
          </a:r>
          <a:r>
            <a:rPr lang="hu-HU" sz="1500" b="1" kern="1200" dirty="0">
              <a:solidFill>
                <a:schemeClr val="accent1"/>
              </a:solidFill>
            </a:rPr>
            <a:t>rendszer, fejlesztések tesztelésében</a:t>
          </a:r>
          <a:r>
            <a:rPr lang="hu-HU" sz="1500" kern="1200" dirty="0"/>
            <a:t>. Maga a teszt eszközök mellet fontos a rendszer megismerése, üzleti tudás elsajátítása, amit természetesen megtanítunk. A tesztelés során  </a:t>
          </a:r>
          <a:r>
            <a:rPr lang="en-US" sz="1500" kern="1200" dirty="0"/>
            <a:t>is </a:t>
          </a:r>
          <a:r>
            <a:rPr lang="en-US" sz="1500" kern="1200" dirty="0" err="1"/>
            <a:t>naprakész</a:t>
          </a:r>
          <a:r>
            <a:rPr lang="en-US" sz="1500" kern="1200" dirty="0"/>
            <a:t> </a:t>
          </a:r>
          <a:r>
            <a:rPr lang="en-US" sz="1500" kern="1200" dirty="0" err="1"/>
            <a:t>információkat</a:t>
          </a:r>
          <a:r>
            <a:rPr lang="en-US" sz="1500" kern="1200" dirty="0"/>
            <a:t> </a:t>
          </a:r>
          <a:r>
            <a:rPr lang="en-US" sz="1500" kern="1200" dirty="0" err="1"/>
            <a:t>és</a:t>
          </a:r>
          <a:r>
            <a:rPr lang="en-US" sz="1500" kern="1200" dirty="0"/>
            <a:t> </a:t>
          </a:r>
          <a:r>
            <a:rPr lang="en-US" sz="1500" kern="1200" dirty="0" err="1"/>
            <a:t>tudást</a:t>
          </a:r>
          <a:r>
            <a:rPr lang="en-US" sz="1500" kern="1200" dirty="0"/>
            <a:t> </a:t>
          </a:r>
          <a:r>
            <a:rPr lang="en-US" sz="1500" kern="1200" dirty="0" err="1"/>
            <a:t>kapsz</a:t>
          </a:r>
          <a:r>
            <a:rPr lang="en-US" sz="1500" kern="1200" dirty="0"/>
            <a:t> </a:t>
          </a:r>
          <a:r>
            <a:rPr lang="en-US" sz="1500" kern="1200" dirty="0" err="1"/>
            <a:t>az</a:t>
          </a:r>
          <a:r>
            <a:rPr lang="en-US" sz="1500" kern="1200" dirty="0"/>
            <a:t> e-payment </a:t>
          </a:r>
          <a:r>
            <a:rPr lang="en-US" sz="1500" kern="1200" dirty="0" err="1"/>
            <a:t>világáról</a:t>
          </a:r>
          <a:r>
            <a:rPr lang="en-US" sz="1500" kern="1200" dirty="0"/>
            <a:t>. </a:t>
          </a:r>
        </a:p>
      </dsp:txBody>
      <dsp:txXfrm>
        <a:off x="0" y="1747394"/>
        <a:ext cx="9940810" cy="1063125"/>
      </dsp:txXfrm>
    </dsp:sp>
    <dsp:sp modelId="{7A6EB79A-03C5-44EE-8C03-C47FF30D7026}">
      <dsp:nvSpPr>
        <dsp:cNvPr id="0" name=""/>
        <dsp:cNvSpPr/>
      </dsp:nvSpPr>
      <dsp:spPr>
        <a:xfrm>
          <a:off x="497040" y="1525994"/>
          <a:ext cx="6958567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017" tIns="0" rIns="263017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/>
            <a:t>Manual tesztelő</a:t>
          </a:r>
          <a:endParaRPr lang="en-US" sz="1500" kern="1200"/>
        </a:p>
      </dsp:txBody>
      <dsp:txXfrm>
        <a:off x="518656" y="1547610"/>
        <a:ext cx="6915335" cy="399568"/>
      </dsp:txXfrm>
    </dsp:sp>
    <dsp:sp modelId="{178470B3-0B9A-4ABF-A508-34FCDD5EB9BE}">
      <dsp:nvSpPr>
        <dsp:cNvPr id="0" name=""/>
        <dsp:cNvSpPr/>
      </dsp:nvSpPr>
      <dsp:spPr>
        <a:xfrm>
          <a:off x="0" y="3112920"/>
          <a:ext cx="9940810" cy="1275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1517" tIns="312420" rIns="771517" bIns="106680" numCol="1" spcCol="1270" anchor="t" anchorCtr="0">
          <a:noAutofit/>
        </a:bodyPr>
        <a:lstStyle/>
        <a:p>
          <a:pPr marL="360363" lvl="1" indent="-92075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500" kern="1200" dirty="0"/>
            <a:t>Automata tesztelőként részt kell venned a </a:t>
          </a:r>
          <a:r>
            <a:rPr lang="hu-HU" sz="1500" b="1" kern="1200" dirty="0">
              <a:solidFill>
                <a:schemeClr val="accent1"/>
              </a:solidFill>
            </a:rPr>
            <a:t>SimplePay e-</a:t>
          </a:r>
          <a:r>
            <a:rPr lang="hu-HU" sz="1500" b="1" kern="1200" dirty="0" err="1">
              <a:solidFill>
                <a:schemeClr val="accent1"/>
              </a:solidFill>
            </a:rPr>
            <a:t>payment</a:t>
          </a:r>
          <a:r>
            <a:rPr lang="hu-HU" sz="1500" b="1" kern="1200" dirty="0">
              <a:solidFill>
                <a:schemeClr val="accent1"/>
              </a:solidFill>
            </a:rPr>
            <a:t> rendszer automata tesztjeinek írásában</a:t>
          </a:r>
          <a:r>
            <a:rPr lang="hu-HU" sz="1500" kern="1200" dirty="0"/>
            <a:t>. Maga a teszt eszközök mellet fontos a rendszer megismerése, üzleti tudás elsajátítása, amit természetesen megtanítunk. Automata tesztek készítése közben olyan fejlesztői és üzleti tudásra tudsz szert tenni aminek bírtokában sokkal könnyebb később a fejlesztői oldalon becsatlakozni.</a:t>
          </a:r>
          <a:endParaRPr lang="en-US" sz="1500" kern="1200" dirty="0"/>
        </a:p>
      </dsp:txBody>
      <dsp:txXfrm>
        <a:off x="0" y="3112920"/>
        <a:ext cx="9940810" cy="1275750"/>
      </dsp:txXfrm>
    </dsp:sp>
    <dsp:sp modelId="{FC2A6379-75F0-4BD8-AC07-B88AF6AB724C}">
      <dsp:nvSpPr>
        <dsp:cNvPr id="0" name=""/>
        <dsp:cNvSpPr/>
      </dsp:nvSpPr>
      <dsp:spPr>
        <a:xfrm>
          <a:off x="497040" y="2891519"/>
          <a:ext cx="6958567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017" tIns="0" rIns="263017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/>
            <a:t>Automata tesztelő</a:t>
          </a:r>
          <a:endParaRPr lang="en-US" sz="1500" kern="1200" dirty="0"/>
        </a:p>
      </dsp:txBody>
      <dsp:txXfrm>
        <a:off x="518656" y="2913135"/>
        <a:ext cx="6915335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8C224-0BB1-4DF2-BD02-EA85E4206B32}" type="datetimeFigureOut">
              <a:rPr lang="hu-HU" smtClean="0"/>
              <a:t>2023. 11. 29.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EB71D-E9D2-494F-A0C1-52E39BA4FE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5699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2EB71D-E9D2-494F-A0C1-52E39BA4FEF3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5578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49A4-3979-4765-957E-33C789BF88A2}" type="datetimeFigureOut">
              <a:rPr lang="hu-HU" smtClean="0"/>
              <a:t>2023. 11. 29.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7660-4E81-426D-A54E-CE7C93F83C11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581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49A4-3979-4765-957E-33C789BF88A2}" type="datetimeFigureOut">
              <a:rPr lang="hu-HU" smtClean="0"/>
              <a:t>2023. 11. 29.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7660-4E81-426D-A54E-CE7C93F83C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1413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49A4-3979-4765-957E-33C789BF88A2}" type="datetimeFigureOut">
              <a:rPr lang="hu-HU" smtClean="0"/>
              <a:t>2023. 11. 29.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7660-4E81-426D-A54E-CE7C93F83C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5704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49A4-3979-4765-957E-33C789BF88A2}" type="datetimeFigureOut">
              <a:rPr lang="hu-HU" smtClean="0"/>
              <a:t>2023. 11. 29.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7660-4E81-426D-A54E-CE7C93F83C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7012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49A4-3979-4765-957E-33C789BF88A2}" type="datetimeFigureOut">
              <a:rPr lang="hu-HU" smtClean="0"/>
              <a:t>2023. 11. 29.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7660-4E81-426D-A54E-CE7C93F83C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82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49A4-3979-4765-957E-33C789BF88A2}" type="datetimeFigureOut">
              <a:rPr lang="hu-HU" smtClean="0"/>
              <a:t>2023. 11. 29.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7660-4E81-426D-A54E-CE7C93F83C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9006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49A4-3979-4765-957E-33C789BF88A2}" type="datetimeFigureOut">
              <a:rPr lang="hu-HU" smtClean="0"/>
              <a:t>2023. 11. 29.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7660-4E81-426D-A54E-CE7C93F83C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8585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49A4-3979-4765-957E-33C789BF88A2}" type="datetimeFigureOut">
              <a:rPr lang="hu-HU" smtClean="0"/>
              <a:t>2023. 11. 29.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7660-4E81-426D-A54E-CE7C93F83C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0829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49A4-3979-4765-957E-33C789BF88A2}" type="datetimeFigureOut">
              <a:rPr lang="hu-HU" smtClean="0"/>
              <a:t>2023. 11. 29.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7660-4E81-426D-A54E-CE7C93F83C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0282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49A4-3979-4765-957E-33C789BF88A2}" type="datetimeFigureOut">
              <a:rPr lang="hu-HU" smtClean="0"/>
              <a:t>2023. 11. 29.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7660-4E81-426D-A54E-CE7C93F83C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797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49A4-3979-4765-957E-33C789BF88A2}" type="datetimeFigureOut">
              <a:rPr lang="hu-HU" smtClean="0"/>
              <a:t>2023. 11. 29.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7660-4E81-426D-A54E-CE7C93F83C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3044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49A4-3979-4765-957E-33C789BF88A2}" type="datetimeFigureOut">
              <a:rPr lang="hu-HU" smtClean="0"/>
              <a:t>2023. 11. 29.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7660-4E81-426D-A54E-CE7C93F83C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6673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49A4-3979-4765-957E-33C789BF88A2}" type="datetimeFigureOut">
              <a:rPr lang="hu-HU" smtClean="0"/>
              <a:t>2023. 11. 29.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7660-4E81-426D-A54E-CE7C93F83C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14787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49A4-3979-4765-957E-33C789BF88A2}" type="datetimeFigureOut">
              <a:rPr lang="hu-HU" smtClean="0"/>
              <a:t>2023. 11. 29.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7660-4E81-426D-A54E-CE7C93F83C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04395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49A4-3979-4765-957E-33C789BF88A2}" type="datetimeFigureOut">
              <a:rPr lang="hu-HU" smtClean="0"/>
              <a:t>2023. 11. 29.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7660-4E81-426D-A54E-CE7C93F83C11}" type="slidenum">
              <a:rPr lang="hu-HU" smtClean="0"/>
              <a:t>‹#›</a:t>
            </a:fld>
            <a:endParaRPr lang="hu-H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37987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49A4-3979-4765-957E-33C789BF88A2}" type="datetimeFigureOut">
              <a:rPr lang="hu-HU" smtClean="0"/>
              <a:t>2023. 11. 29.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7660-4E81-426D-A54E-CE7C93F83C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6869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49A4-3979-4765-957E-33C789BF88A2}" type="datetimeFigureOut">
              <a:rPr lang="hu-HU" smtClean="0"/>
              <a:t>2023. 11. 29.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7660-4E81-426D-A54E-CE7C93F83C11}" type="slidenum">
              <a:rPr lang="hu-HU" smtClean="0"/>
              <a:t>‹#›</a:t>
            </a:fld>
            <a:endParaRPr lang="hu-H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67926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49A4-3979-4765-957E-33C789BF88A2}" type="datetimeFigureOut">
              <a:rPr lang="hu-HU" smtClean="0"/>
              <a:t>2023. 11. 29.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7660-4E81-426D-A54E-CE7C93F83C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0201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49A4-3979-4765-957E-33C789BF88A2}" type="datetimeFigureOut">
              <a:rPr lang="hu-HU" smtClean="0"/>
              <a:t>2023. 11. 29.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7660-4E81-426D-A54E-CE7C93F83C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29097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49A4-3979-4765-957E-33C789BF88A2}" type="datetimeFigureOut">
              <a:rPr lang="hu-HU" smtClean="0"/>
              <a:t>2023. 11. 29.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7660-4E81-426D-A54E-CE7C93F83C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1903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49A4-3979-4765-957E-33C789BF88A2}" type="datetimeFigureOut">
              <a:rPr lang="hu-HU" smtClean="0"/>
              <a:t>2023. 11. 29.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7660-4E81-426D-A54E-CE7C93F83C11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96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49A4-3979-4765-957E-33C789BF88A2}" type="datetimeFigureOut">
              <a:rPr lang="hu-HU" smtClean="0"/>
              <a:t>2023. 11. 29.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7660-4E81-426D-A54E-CE7C93F83C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9696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49A4-3979-4765-957E-33C789BF88A2}" type="datetimeFigureOut">
              <a:rPr lang="hu-HU" smtClean="0"/>
              <a:t>2023. 11. 29.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7660-4E81-426D-A54E-CE7C93F83C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9327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49A4-3979-4765-957E-33C789BF88A2}" type="datetimeFigureOut">
              <a:rPr lang="hu-HU" smtClean="0"/>
              <a:t>2023. 11. 29.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7660-4E81-426D-A54E-CE7C93F83C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2923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49A4-3979-4765-957E-33C789BF88A2}" type="datetimeFigureOut">
              <a:rPr lang="hu-HU" smtClean="0"/>
              <a:t>2023. 11. 29.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7660-4E81-426D-A54E-CE7C93F83C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3878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2F149A4-3979-4765-957E-33C789BF88A2}" type="datetimeFigureOut">
              <a:rPr lang="hu-HU" smtClean="0"/>
              <a:t>2023. 11. 29.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9D7660-4E81-426D-A54E-CE7C93F83C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9443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49A4-3979-4765-957E-33C789BF88A2}" type="datetimeFigureOut">
              <a:rPr lang="hu-HU" smtClean="0"/>
              <a:t>2023. 11. 29.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7660-4E81-426D-A54E-CE7C93F83C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4304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2F149A4-3979-4765-957E-33C789BF88A2}" type="datetimeFigureOut">
              <a:rPr lang="hu-HU" smtClean="0"/>
              <a:t>2023. 11. 29.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59D7660-4E81-426D-A54E-CE7C93F83C11}" type="slidenum">
              <a:rPr lang="hu-HU" smtClean="0"/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60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149A4-3979-4765-957E-33C789BF88A2}" type="datetimeFigureOut">
              <a:rPr lang="hu-HU" smtClean="0"/>
              <a:t>2023. 11. 29.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59D7660-4E81-426D-A54E-CE7C93F83C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415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  <p:sldLayoutId id="2147483889" r:id="rId15"/>
    <p:sldLayoutId id="214748389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.sv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12" Type="http://schemas.openxmlformats.org/officeDocument/2006/relationships/image" Target="../media/image5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jpe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6DCFF01-BD9E-E6FC-205D-A898F1F713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4000" dirty="0"/>
              <a:t>Kooperatív képzési lehetőségek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DC3F72D-B631-89F8-94AE-FA14FCA839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Az OTP Mobil Kft. IT részlegénél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47797B5-2BD4-B472-6554-E43CAF908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174" y="273119"/>
            <a:ext cx="3116539" cy="738563"/>
          </a:xfrm>
          <a:prstGeom prst="rect">
            <a:avLst/>
          </a:prstGeom>
        </p:spPr>
      </p:pic>
      <p:pic>
        <p:nvPicPr>
          <p:cNvPr id="9" name="Ábra 8">
            <a:extLst>
              <a:ext uri="{FF2B5EF4-FFF2-40B4-BE49-F238E27FC236}">
                <a16:creationId xmlns:a16="http://schemas.microsoft.com/office/drawing/2014/main" id="{0841AA37-91DF-137A-4725-4E7B5191C71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44164" y="6037436"/>
            <a:ext cx="1572245" cy="504202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31794036-476F-A2AB-E43D-6195BE2C88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527" y="6012838"/>
            <a:ext cx="1805195" cy="565178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A0504A20-8F98-EE52-2BE6-07B825468F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840" y="6001059"/>
            <a:ext cx="2431462" cy="576957"/>
          </a:xfrm>
          <a:prstGeom prst="rect">
            <a:avLst/>
          </a:prstGeom>
        </p:spPr>
      </p:pic>
      <p:pic>
        <p:nvPicPr>
          <p:cNvPr id="7" name="Picture 14">
            <a:extLst>
              <a:ext uri="{FF2B5EF4-FFF2-40B4-BE49-F238E27FC236}">
                <a16:creationId xmlns:a16="http://schemas.microsoft.com/office/drawing/2014/main" id="{EBA7FEF9-C513-4EDA-3152-F82EEB64DB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1826" y="343499"/>
            <a:ext cx="2596829" cy="192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256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BB8DC352-14F5-7B56-A5AA-533D048E5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Bemutatkozás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DE2B2C7D-6ABA-CA11-1FF4-622062A7A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41240"/>
            <a:ext cx="2827020" cy="3792403"/>
          </a:xfrm>
        </p:spPr>
        <p:txBody>
          <a:bodyPr>
            <a:normAutofit/>
          </a:bodyPr>
          <a:lstStyle/>
          <a:p>
            <a:pPr algn="just"/>
            <a:r>
              <a:rPr lang="hu-HU" sz="1400" dirty="0"/>
              <a:t>10 évvel ezelőtt az OTP cégcsoporton belül akkor még </a:t>
            </a:r>
            <a:r>
              <a:rPr lang="hu-HU" sz="1400" dirty="0" err="1"/>
              <a:t>Smile</a:t>
            </a:r>
            <a:r>
              <a:rPr lang="hu-HU" sz="1400" dirty="0"/>
              <a:t> projektnéven futó, mára </a:t>
            </a:r>
            <a:r>
              <a:rPr lang="hu-HU" sz="1400" dirty="0" err="1"/>
              <a:t>Simple</a:t>
            </a:r>
            <a:r>
              <a:rPr lang="hu-HU" sz="1400" dirty="0"/>
              <a:t> App néven ismert mobilfizetési rendszerrel indult a történelmünk. Cégünk a </a:t>
            </a:r>
            <a:r>
              <a:rPr lang="hu-HU" sz="1400" b="1" dirty="0" err="1">
                <a:solidFill>
                  <a:schemeClr val="accent1"/>
                </a:solidFill>
              </a:rPr>
              <a:t>FinTech</a:t>
            </a:r>
            <a:r>
              <a:rPr lang="hu-HU" sz="1400" b="1" dirty="0">
                <a:solidFill>
                  <a:schemeClr val="accent1"/>
                </a:solidFill>
              </a:rPr>
              <a:t> szektorban nyújt innovatív fizetési megoldásokat</a:t>
            </a:r>
            <a:r>
              <a:rPr lang="hu-HU" sz="1400" dirty="0"/>
              <a:t>. Mára piacvezetőkké váltunk, </a:t>
            </a:r>
            <a:r>
              <a:rPr lang="hu-HU" sz="1400" b="1" dirty="0">
                <a:solidFill>
                  <a:schemeClr val="accent1"/>
                </a:solidFill>
              </a:rPr>
              <a:t>magyarországi online fizetések 75%-át biztosítjuk</a:t>
            </a:r>
            <a:r>
              <a:rPr lang="hu-HU" sz="1400" dirty="0"/>
              <a:t>.</a:t>
            </a:r>
          </a:p>
          <a:p>
            <a:pPr algn="just"/>
            <a:r>
              <a:rPr lang="hu-HU" sz="1400" dirty="0"/>
              <a:t>Számokban:</a:t>
            </a:r>
          </a:p>
          <a:p>
            <a:pPr marL="268288" indent="-176213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400" dirty="0"/>
              <a:t>130 millió </a:t>
            </a:r>
            <a:r>
              <a:rPr lang="hu-HU" sz="1400" dirty="0" err="1"/>
              <a:t>Simple</a:t>
            </a:r>
            <a:r>
              <a:rPr lang="hu-HU" sz="1400" dirty="0"/>
              <a:t> App tranzakció</a:t>
            </a:r>
          </a:p>
          <a:p>
            <a:pPr marL="268288" indent="-176213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400" dirty="0"/>
              <a:t>300 millió SimplePay tranzakció</a:t>
            </a:r>
          </a:p>
          <a:p>
            <a:pPr marL="268288" indent="-176213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400" dirty="0"/>
              <a:t>2.7 millió regisztrált </a:t>
            </a:r>
            <a:r>
              <a:rPr lang="hu-HU" sz="1400" dirty="0" err="1"/>
              <a:t>Simple</a:t>
            </a:r>
            <a:r>
              <a:rPr lang="hu-HU" sz="1400" dirty="0"/>
              <a:t> fiók</a:t>
            </a:r>
          </a:p>
          <a:p>
            <a:pPr marL="268288" indent="-176213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400" dirty="0"/>
              <a:t>20.000+ SimplePay elfogadóhely</a:t>
            </a:r>
          </a:p>
          <a:p>
            <a:pPr marL="268288" indent="-176213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400" dirty="0"/>
              <a:t>3451 milliárd forgalom 10 év alatt</a:t>
            </a:r>
          </a:p>
          <a:p>
            <a:endParaRPr lang="hu-HU" sz="1400" dirty="0"/>
          </a:p>
          <a:p>
            <a:endParaRPr lang="hu-HU" sz="1400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D9A2C8A3-8458-C5E8-A5EA-2EF2F5F0370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365" y="6374166"/>
            <a:ext cx="1676400" cy="457200"/>
          </a:xfrm>
          <a:prstGeom prst="rect">
            <a:avLst/>
          </a:prstGeom>
        </p:spPr>
      </p:pic>
      <p:pic>
        <p:nvPicPr>
          <p:cNvPr id="1030" name="Picture 6" descr="10 éves az OTP Mobil">
            <a:extLst>
              <a:ext uri="{FF2B5EF4-FFF2-40B4-BE49-F238E27FC236}">
                <a16:creationId xmlns:a16="http://schemas.microsoft.com/office/drawing/2014/main" id="{42DF9E0F-F756-67AA-82EB-009F3C9CA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510" y="2041240"/>
            <a:ext cx="7075170" cy="370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A362E28C-5E95-73DE-F795-631623EEEA42}"/>
              </a:ext>
            </a:extLst>
          </p:cNvPr>
          <p:cNvSpPr txBox="1"/>
          <p:nvPr/>
        </p:nvSpPr>
        <p:spPr>
          <a:xfrm>
            <a:off x="3924300" y="5965405"/>
            <a:ext cx="45175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i="1" dirty="0">
                <a:solidFill>
                  <a:schemeClr val="bg1">
                    <a:lumMod val="75000"/>
                  </a:schemeClr>
                </a:solidFill>
              </a:rPr>
              <a:t>https://simple.hu/10-eves-lett-az-otp-mobil-a-simple-app-fejlesztoje/</a:t>
            </a:r>
          </a:p>
        </p:txBody>
      </p:sp>
    </p:spTree>
    <p:extLst>
      <p:ext uri="{BB962C8B-B14F-4D97-AF65-F5344CB8AC3E}">
        <p14:creationId xmlns:p14="http://schemas.microsoft.com/office/powerpoint/2010/main" val="3699224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BB8DC352-14F5-7B56-A5AA-533D048E5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Bemutatkozás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DE2B2C7D-6ABA-CA11-1FF4-622062A7A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15575"/>
          </a:xfrm>
        </p:spPr>
        <p:txBody>
          <a:bodyPr>
            <a:normAutofit lnSpcReduction="10000"/>
          </a:bodyPr>
          <a:lstStyle/>
          <a:p>
            <a:pPr algn="ctr"/>
            <a:r>
              <a:rPr lang="hu-HU" sz="1500" dirty="0"/>
              <a:t>Az OTP Mobil </a:t>
            </a:r>
            <a:r>
              <a:rPr lang="hu-HU" sz="1500" b="1" dirty="0" err="1">
                <a:solidFill>
                  <a:schemeClr val="accent1"/>
                </a:solidFill>
              </a:rPr>
              <a:t>Fintech</a:t>
            </a:r>
            <a:r>
              <a:rPr lang="hu-HU" sz="1500" b="1" dirty="0">
                <a:solidFill>
                  <a:schemeClr val="accent1"/>
                </a:solidFill>
              </a:rPr>
              <a:t> ökoszisztéma </a:t>
            </a:r>
            <a:r>
              <a:rPr lang="hu-HU" sz="1500" dirty="0"/>
              <a:t>három alapvető alkalmazáson keresztül fedi le az </a:t>
            </a:r>
            <a:r>
              <a:rPr lang="hu-HU" sz="1500" b="1" dirty="0">
                <a:solidFill>
                  <a:schemeClr val="accent1"/>
                </a:solidFill>
              </a:rPr>
              <a:t>online kereskedők és vásárlók </a:t>
            </a:r>
            <a:r>
              <a:rPr lang="hu-HU" sz="1500" dirty="0"/>
              <a:t>igényeit:</a:t>
            </a:r>
          </a:p>
          <a:p>
            <a:pPr algn="ctr"/>
            <a:endParaRPr lang="hu-HU" sz="1500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D9A2C8A3-8458-C5E8-A5EA-2EF2F5F0370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365" y="6374166"/>
            <a:ext cx="1676400" cy="457200"/>
          </a:xfrm>
          <a:prstGeom prst="rect">
            <a:avLst/>
          </a:prstGeom>
        </p:spPr>
      </p:pic>
      <p:pic>
        <p:nvPicPr>
          <p:cNvPr id="2" name="Ábra 1">
            <a:extLst>
              <a:ext uri="{FF2B5EF4-FFF2-40B4-BE49-F238E27FC236}">
                <a16:creationId xmlns:a16="http://schemas.microsoft.com/office/drawing/2014/main" id="{7B329BBD-8413-F040-D112-B6E79DE6FBE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22557" y="2417464"/>
            <a:ext cx="1572245" cy="504202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AE2C166F-FC4D-1648-6B72-D27B1B3CF5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967" y="2356488"/>
            <a:ext cx="1805195" cy="56517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BCFF1AAE-0428-0FAA-30B9-907D58B63C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731" y="2344709"/>
            <a:ext cx="2431462" cy="576957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B3A8D498-2A41-8882-A202-6ABBCF4DB38F}"/>
              </a:ext>
            </a:extLst>
          </p:cNvPr>
          <p:cNvSpPr txBox="1"/>
          <p:nvPr/>
        </p:nvSpPr>
        <p:spPr>
          <a:xfrm>
            <a:off x="1097280" y="3230234"/>
            <a:ext cx="28189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200" dirty="0"/>
              <a:t>A </a:t>
            </a:r>
            <a:r>
              <a:rPr lang="hu-HU" sz="1200" b="1" dirty="0" err="1">
                <a:solidFill>
                  <a:schemeClr val="accent1"/>
                </a:solidFill>
              </a:rPr>
              <a:t>Simple</a:t>
            </a:r>
            <a:r>
              <a:rPr lang="hu-HU" sz="1200" b="1" dirty="0">
                <a:solidFill>
                  <a:schemeClr val="accent1"/>
                </a:solidFill>
              </a:rPr>
              <a:t> applikáció</a:t>
            </a:r>
            <a:r>
              <a:rPr lang="hu-HU" sz="1200" dirty="0"/>
              <a:t> egy olyan integrált, hazai fejlesztésű alkalmazás, amely egyetlen platformon keresztül kínál számos praktikus megoldást az élet különböző területeire, például a </a:t>
            </a:r>
            <a:r>
              <a:rPr lang="hu-HU" sz="1200" b="1" dirty="0">
                <a:solidFill>
                  <a:schemeClr val="accent1"/>
                </a:solidFill>
              </a:rPr>
              <a:t>csekkbefizetésre</a:t>
            </a:r>
            <a:r>
              <a:rPr lang="hu-HU" sz="1200" dirty="0"/>
              <a:t>, </a:t>
            </a:r>
            <a:r>
              <a:rPr lang="hu-HU" sz="1200" b="1" dirty="0">
                <a:solidFill>
                  <a:schemeClr val="accent1"/>
                </a:solidFill>
              </a:rPr>
              <a:t>parkolásra</a:t>
            </a:r>
            <a:r>
              <a:rPr lang="hu-HU" sz="1200" dirty="0"/>
              <a:t>, </a:t>
            </a:r>
            <a:r>
              <a:rPr lang="hu-HU" sz="1200" b="1" dirty="0">
                <a:solidFill>
                  <a:schemeClr val="accent1"/>
                </a:solidFill>
              </a:rPr>
              <a:t>autópályamatrica-</a:t>
            </a:r>
            <a:r>
              <a:rPr lang="hu-HU" sz="1200" dirty="0"/>
              <a:t> vagy </a:t>
            </a:r>
            <a:r>
              <a:rPr lang="hu-HU" sz="1200" b="1" dirty="0">
                <a:solidFill>
                  <a:schemeClr val="accent1"/>
                </a:solidFill>
              </a:rPr>
              <a:t>koncertjegy-vásárlásra</a:t>
            </a:r>
            <a:r>
              <a:rPr lang="hu-HU" sz="1200" dirty="0"/>
              <a:t>, </a:t>
            </a:r>
            <a:r>
              <a:rPr lang="hu-HU" sz="1200" b="1" dirty="0">
                <a:solidFill>
                  <a:schemeClr val="accent1"/>
                </a:solidFill>
              </a:rPr>
              <a:t>biztosításkötésre</a:t>
            </a:r>
            <a:r>
              <a:rPr lang="hu-HU" sz="1200" dirty="0"/>
              <a:t>, és még sok egyébre. Az alkalmazás másik különlegessége, hogy használata nem kötött semmilyen bankhoz, </a:t>
            </a:r>
            <a:r>
              <a:rPr lang="hu-HU" sz="1200" b="1" dirty="0">
                <a:solidFill>
                  <a:schemeClr val="accent1"/>
                </a:solidFill>
              </a:rPr>
              <a:t>bármilyen kártyával működik szinte az összes okostelefonon</a:t>
            </a:r>
            <a:r>
              <a:rPr lang="hu-HU" sz="1200" dirty="0"/>
              <a:t>.</a:t>
            </a:r>
          </a:p>
          <a:p>
            <a:pPr algn="just"/>
            <a:endParaRPr lang="hu-HU" sz="1200" dirty="0"/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98EA71B9-C5BE-D062-997F-19E66163AF08}"/>
              </a:ext>
            </a:extLst>
          </p:cNvPr>
          <p:cNvSpPr txBox="1"/>
          <p:nvPr/>
        </p:nvSpPr>
        <p:spPr>
          <a:xfrm>
            <a:off x="3916217" y="3251016"/>
            <a:ext cx="42302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200" dirty="0"/>
              <a:t>A SimplePay egy </a:t>
            </a:r>
            <a:r>
              <a:rPr lang="hu-HU" sz="1200" b="1" dirty="0">
                <a:solidFill>
                  <a:schemeClr val="accent1"/>
                </a:solidFill>
              </a:rPr>
              <a:t>biztonságos és gyors fizetési megoldás </a:t>
            </a:r>
            <a:r>
              <a:rPr lang="hu-HU" sz="1200" dirty="0"/>
              <a:t>kereskedőknek és vásárlóknak. A </a:t>
            </a:r>
            <a:r>
              <a:rPr lang="hu-HU" sz="1200" b="1" dirty="0">
                <a:solidFill>
                  <a:schemeClr val="accent1"/>
                </a:solidFill>
              </a:rPr>
              <a:t>több ezer webshopban </a:t>
            </a:r>
            <a:r>
              <a:rPr lang="hu-HU" sz="1200" dirty="0"/>
              <a:t>elérhető SimplePay szolgáltatás hátteret biztosít a pénzügyi tranzakciók végrehajtásához a </a:t>
            </a:r>
            <a:r>
              <a:rPr lang="hu-HU" sz="1200" dirty="0" err="1"/>
              <a:t>Simple</a:t>
            </a:r>
            <a:r>
              <a:rPr lang="hu-HU" sz="1200" dirty="0"/>
              <a:t>-fiók felhasználók számára   akár mentett kártyájukkal, és egyéb online vásárlónak egyaránt.</a:t>
            </a:r>
          </a:p>
          <a:p>
            <a:pPr algn="just"/>
            <a:endParaRPr lang="hu-HU" sz="1200" dirty="0"/>
          </a:p>
          <a:p>
            <a:pPr algn="just"/>
            <a:r>
              <a:rPr lang="hu-HU" sz="1200" dirty="0"/>
              <a:t>Az </a:t>
            </a:r>
            <a:r>
              <a:rPr lang="hu-HU" sz="1200" b="1" dirty="0">
                <a:solidFill>
                  <a:schemeClr val="accent1"/>
                </a:solidFill>
              </a:rPr>
              <a:t>Instant transzfer </a:t>
            </a:r>
            <a:r>
              <a:rPr lang="hu-HU" sz="1200" dirty="0"/>
              <a:t>fizetési megoldásai </a:t>
            </a:r>
            <a:r>
              <a:rPr lang="hu-HU" sz="1200" b="1" dirty="0">
                <a:solidFill>
                  <a:schemeClr val="accent1"/>
                </a:solidFill>
              </a:rPr>
              <a:t>különböző innovatív módszereket</a:t>
            </a:r>
            <a:r>
              <a:rPr lang="hu-HU" sz="1200" dirty="0"/>
              <a:t> kínálnak a felmerülő igényekre, így </a:t>
            </a:r>
            <a:r>
              <a:rPr lang="hu-HU" sz="1200" b="1" dirty="0">
                <a:solidFill>
                  <a:schemeClr val="accent1"/>
                </a:solidFill>
              </a:rPr>
              <a:t>QR-kóddal, Deeplinkkel vagy klasszikus netbank utalásos alapon is </a:t>
            </a:r>
            <a:r>
              <a:rPr lang="hu-HU" sz="1200" dirty="0"/>
              <a:t>rendezhetik tartozásaikat a felhasználók. A kereskedők számára is rengeteg vállalkozássegítő funkció áll rendelkezésre, például valós idejű tranzakciókövetés, részletes analitikai és riportexportálási lehetőségek.</a:t>
            </a:r>
          </a:p>
          <a:p>
            <a:endParaRPr lang="hu-HU" sz="1200" dirty="0"/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88E15915-17EE-4A49-63D0-A7A1B744070F}"/>
              </a:ext>
            </a:extLst>
          </p:cNvPr>
          <p:cNvSpPr txBox="1"/>
          <p:nvPr/>
        </p:nvSpPr>
        <p:spPr>
          <a:xfrm>
            <a:off x="8146473" y="3251016"/>
            <a:ext cx="29168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200" dirty="0"/>
              <a:t>A </a:t>
            </a:r>
            <a:r>
              <a:rPr lang="hu-HU" sz="1200" dirty="0" err="1"/>
              <a:t>SimpleBusiness</a:t>
            </a:r>
            <a:r>
              <a:rPr lang="hu-HU" sz="1200" dirty="0"/>
              <a:t> egy hazai fejlesztésű alkalmazás, amely olyan saját üzletet vagy szolgáltatást üzemeltető kereskedőknek, vállalkozóknak segít, akik </a:t>
            </a:r>
            <a:r>
              <a:rPr lang="hu-HU" sz="1200" b="1" dirty="0">
                <a:solidFill>
                  <a:schemeClr val="accent1"/>
                </a:solidFill>
              </a:rPr>
              <a:t>POS-terminál telepítése nélkül szeretnék biztosítani a kártyaelfogadást</a:t>
            </a:r>
            <a:r>
              <a:rPr lang="hu-HU" sz="1200" dirty="0"/>
              <a:t>. Az alkalmazás használatával öt különböző fizetési módot kínálhatnak fel partnereink, köztük az érintéses fizetés lehetőségét is.</a:t>
            </a:r>
          </a:p>
          <a:p>
            <a:pPr algn="just"/>
            <a:endParaRPr lang="hu-HU" sz="12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4EE6DFE-1504-7F80-6030-9C5260EFC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563" y="3150113"/>
            <a:ext cx="2288372" cy="318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10F29F2-82A4-444D-317E-58F2B6B0C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231" y="3275697"/>
            <a:ext cx="4574992" cy="288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Kép 11" descr="A képen szöveg, kütyü, Mobiltelefon, személy látható&#10;&#10;Automatikusan generált leírás">
            <a:extLst>
              <a:ext uri="{FF2B5EF4-FFF2-40B4-BE49-F238E27FC236}">
                <a16:creationId xmlns:a16="http://schemas.microsoft.com/office/drawing/2014/main" id="{C3139088-C325-D272-0D06-8369EC1B88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473" y="3075669"/>
            <a:ext cx="4054764" cy="326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4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529FB44-F10E-88D6-873F-0D68CD8AD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ÓE diákok a Mobilnál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B629534B-9E30-64D9-9ED3-A07EE3BE5CB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365" y="6374166"/>
            <a:ext cx="1676400" cy="457200"/>
          </a:xfrm>
          <a:prstGeom prst="rect">
            <a:avLst/>
          </a:prstGeom>
        </p:spPr>
      </p:pic>
      <p:pic>
        <p:nvPicPr>
          <p:cNvPr id="4098" name="Picture 2" descr="profile image">
            <a:extLst>
              <a:ext uri="{FF2B5EF4-FFF2-40B4-BE49-F238E27FC236}">
                <a16:creationId xmlns:a16="http://schemas.microsoft.com/office/drawing/2014/main" id="{4F1FE9BB-DC75-0D89-2196-B4B2293B4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006" y="2262188"/>
            <a:ext cx="788670" cy="78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rofile photo of Balázs Szécsi">
            <a:extLst>
              <a:ext uri="{FF2B5EF4-FFF2-40B4-BE49-F238E27FC236}">
                <a16:creationId xmlns:a16="http://schemas.microsoft.com/office/drawing/2014/main" id="{F1257A46-FF04-B428-2F7F-46B303CAB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006" y="3514742"/>
            <a:ext cx="788670" cy="78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rofile photo of Bence Tóth">
            <a:extLst>
              <a:ext uri="{FF2B5EF4-FFF2-40B4-BE49-F238E27FC236}">
                <a16:creationId xmlns:a16="http://schemas.microsoft.com/office/drawing/2014/main" id="{EE70BA0F-DDA1-8CDB-6C02-98D930FEC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006" y="4580590"/>
            <a:ext cx="788671" cy="78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rofile photo of István Surányi">
            <a:extLst>
              <a:ext uri="{FF2B5EF4-FFF2-40B4-BE49-F238E27FC236}">
                <a16:creationId xmlns:a16="http://schemas.microsoft.com/office/drawing/2014/main" id="{2FC7B8FF-C3F5-A024-44B4-6DF8E1F17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694" y="2262187"/>
            <a:ext cx="788671" cy="78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E32D9A08-A9E9-4CE2-2840-396AD55790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2695" y="3515806"/>
            <a:ext cx="788670" cy="788670"/>
          </a:xfrm>
          <a:prstGeom prst="rect">
            <a:avLst/>
          </a:prstGeom>
        </p:spPr>
      </p:pic>
      <p:pic>
        <p:nvPicPr>
          <p:cNvPr id="4106" name="Picture 10" descr="Profile photo of Csilla Csordás">
            <a:extLst>
              <a:ext uri="{FF2B5EF4-FFF2-40B4-BE49-F238E27FC236}">
                <a16:creationId xmlns:a16="http://schemas.microsoft.com/office/drawing/2014/main" id="{0890537F-7844-A4B1-26D7-D3591CB77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694" y="4581653"/>
            <a:ext cx="788671" cy="78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Profile photo of Tamas Gaspar">
            <a:extLst>
              <a:ext uri="{FF2B5EF4-FFF2-40B4-BE49-F238E27FC236}">
                <a16:creationId xmlns:a16="http://schemas.microsoft.com/office/drawing/2014/main" id="{C021AF16-9F9B-1268-D6BF-4633172C5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962" y="3515806"/>
            <a:ext cx="788671" cy="78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Profile photo of Zoltán Váradi">
            <a:extLst>
              <a:ext uri="{FF2B5EF4-FFF2-40B4-BE49-F238E27FC236}">
                <a16:creationId xmlns:a16="http://schemas.microsoft.com/office/drawing/2014/main" id="{F9F0B764-863E-83AF-3E66-655122D24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963" y="4581654"/>
            <a:ext cx="788670" cy="78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66AA1FCB-162D-F99C-8E15-DBBCF5C7B4A7}"/>
              </a:ext>
            </a:extLst>
          </p:cNvPr>
          <p:cNvSpPr txBox="1"/>
          <p:nvPr/>
        </p:nvSpPr>
        <p:spPr>
          <a:xfrm>
            <a:off x="2087127" y="2364135"/>
            <a:ext cx="153022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accent2"/>
                </a:solidFill>
              </a:rPr>
              <a:t>Prém Dániel</a:t>
            </a:r>
          </a:p>
          <a:p>
            <a:r>
              <a:rPr lang="hu-HU" sz="1400" i="1" dirty="0"/>
              <a:t>IT Üzemeltetési és </a:t>
            </a:r>
            <a:br>
              <a:rPr lang="hu-HU" sz="1400" i="1" dirty="0"/>
            </a:br>
            <a:r>
              <a:rPr lang="hu-HU" sz="1400" i="1" dirty="0"/>
              <a:t>Biztonsági vezető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A38343CB-A79F-9DD3-8759-1A7EEBD76746}"/>
              </a:ext>
            </a:extLst>
          </p:cNvPr>
          <p:cNvSpPr txBox="1"/>
          <p:nvPr/>
        </p:nvSpPr>
        <p:spPr>
          <a:xfrm>
            <a:off x="2087127" y="3570968"/>
            <a:ext cx="17298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accent2"/>
                </a:solidFill>
              </a:rPr>
              <a:t>Szécsi Balázs</a:t>
            </a:r>
          </a:p>
          <a:p>
            <a:r>
              <a:rPr lang="hu-HU" sz="1400" i="1" dirty="0" err="1"/>
              <a:t>DevOps</a:t>
            </a:r>
            <a:r>
              <a:rPr lang="hu-HU" sz="1400" i="1" dirty="0"/>
              <a:t> csapatvezető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D3D404CE-B832-6F75-F41D-8EF70EF4FFCB}"/>
              </a:ext>
            </a:extLst>
          </p:cNvPr>
          <p:cNvSpPr txBox="1"/>
          <p:nvPr/>
        </p:nvSpPr>
        <p:spPr>
          <a:xfrm>
            <a:off x="2087126" y="4682534"/>
            <a:ext cx="15607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accent2"/>
                </a:solidFill>
              </a:rPr>
              <a:t>Tóth Bence</a:t>
            </a:r>
          </a:p>
          <a:p>
            <a:r>
              <a:rPr lang="hu-HU" sz="1400" i="1" dirty="0"/>
              <a:t>IT Rendszermérnök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65EF720B-7EE7-B524-7ABA-366BC8A266E6}"/>
              </a:ext>
            </a:extLst>
          </p:cNvPr>
          <p:cNvSpPr txBox="1"/>
          <p:nvPr/>
        </p:nvSpPr>
        <p:spPr>
          <a:xfrm>
            <a:off x="5383290" y="2364135"/>
            <a:ext cx="18118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accent2"/>
                </a:solidFill>
              </a:rPr>
              <a:t>Surányi István</a:t>
            </a:r>
          </a:p>
          <a:p>
            <a:r>
              <a:rPr lang="hu-HU" sz="1400" i="1" dirty="0" err="1"/>
              <a:t>Simple</a:t>
            </a:r>
            <a:r>
              <a:rPr lang="hu-HU" sz="1400" i="1" dirty="0"/>
              <a:t> vezető fejlesztő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7B34ADC5-8680-CFF2-5801-32B931721C67}"/>
              </a:ext>
            </a:extLst>
          </p:cNvPr>
          <p:cNvSpPr txBox="1"/>
          <p:nvPr/>
        </p:nvSpPr>
        <p:spPr>
          <a:xfrm>
            <a:off x="5383290" y="3574920"/>
            <a:ext cx="1541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err="1">
                <a:solidFill>
                  <a:schemeClr val="accent2"/>
                </a:solidFill>
              </a:rPr>
              <a:t>Kosztyu</a:t>
            </a:r>
            <a:r>
              <a:rPr lang="hu-HU" b="1" dirty="0">
                <a:solidFill>
                  <a:schemeClr val="accent2"/>
                </a:solidFill>
              </a:rPr>
              <a:t> Ádám</a:t>
            </a:r>
          </a:p>
          <a:p>
            <a:r>
              <a:rPr lang="hu-HU" sz="1400" i="1" dirty="0"/>
              <a:t>Android fejlesztő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56DED395-5101-243F-D510-B8FFFD381634}"/>
              </a:ext>
            </a:extLst>
          </p:cNvPr>
          <p:cNvSpPr txBox="1"/>
          <p:nvPr/>
        </p:nvSpPr>
        <p:spPr>
          <a:xfrm>
            <a:off x="5383290" y="4683717"/>
            <a:ext cx="1508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accent2"/>
                </a:solidFill>
              </a:rPr>
              <a:t>Csordás Csilla</a:t>
            </a:r>
          </a:p>
          <a:p>
            <a:r>
              <a:rPr lang="hu-HU" sz="1400" i="1" dirty="0"/>
              <a:t>Software tesztelő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D1E40937-B0C2-D878-2D18-13CF8AC8164C}"/>
              </a:ext>
            </a:extLst>
          </p:cNvPr>
          <p:cNvSpPr txBox="1"/>
          <p:nvPr/>
        </p:nvSpPr>
        <p:spPr>
          <a:xfrm>
            <a:off x="8320851" y="3616876"/>
            <a:ext cx="15175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accent2"/>
                </a:solidFill>
              </a:rPr>
              <a:t>Gáspár Tamás</a:t>
            </a:r>
          </a:p>
          <a:p>
            <a:r>
              <a:rPr lang="hu-HU" sz="1400" i="1" dirty="0"/>
              <a:t>JAVA fejlesztő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C609AC2C-5444-BBA0-F368-BF4410973F5B}"/>
              </a:ext>
            </a:extLst>
          </p:cNvPr>
          <p:cNvSpPr txBox="1"/>
          <p:nvPr/>
        </p:nvSpPr>
        <p:spPr>
          <a:xfrm>
            <a:off x="8320851" y="4637881"/>
            <a:ext cx="1856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accent2"/>
                </a:solidFill>
              </a:rPr>
              <a:t>Váradi Zoltán</a:t>
            </a:r>
          </a:p>
          <a:p>
            <a:r>
              <a:rPr lang="hu-HU" sz="1400" i="1" dirty="0"/>
              <a:t>JAVA fejlesztő </a:t>
            </a:r>
            <a:r>
              <a:rPr lang="hu-HU" sz="1000" i="1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hu-HU" sz="1000" i="1" dirty="0" err="1">
                <a:solidFill>
                  <a:schemeClr val="bg1">
                    <a:lumMod val="65000"/>
                  </a:schemeClr>
                </a:solidFill>
              </a:rPr>
              <a:t>contractor</a:t>
            </a:r>
            <a:r>
              <a:rPr lang="hu-HU" sz="1000" i="1" dirty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hu-HU" sz="14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 descr="Profile photo of Gergő Szabó">
            <a:extLst>
              <a:ext uri="{FF2B5EF4-FFF2-40B4-BE49-F238E27FC236}">
                <a16:creationId xmlns:a16="http://schemas.microsoft.com/office/drawing/2014/main" id="{739446C9-8377-217F-75BF-0859CFAD13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2" t="4932" r="28113" b="33242"/>
          <a:stretch/>
        </p:blipFill>
        <p:spPr bwMode="auto">
          <a:xfrm>
            <a:off x="7369963" y="2260895"/>
            <a:ext cx="788670" cy="78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B5EC1E45-0809-51E5-4DF7-918DE5F41A75}"/>
              </a:ext>
            </a:extLst>
          </p:cNvPr>
          <p:cNvSpPr txBox="1"/>
          <p:nvPr/>
        </p:nvSpPr>
        <p:spPr>
          <a:xfrm>
            <a:off x="8320850" y="2364135"/>
            <a:ext cx="243214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accent2"/>
                </a:solidFill>
              </a:rPr>
              <a:t>Szabó Gergő</a:t>
            </a:r>
          </a:p>
          <a:p>
            <a:r>
              <a:rPr lang="hu-HU" sz="1400" b="0" i="1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Marketing és </a:t>
            </a:r>
            <a:br>
              <a:rPr lang="hu-HU" sz="1400" b="0" i="1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</a:br>
            <a:r>
              <a:rPr lang="hu-HU" sz="1400" b="0" i="1" dirty="0" err="1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Simple</a:t>
            </a:r>
            <a:r>
              <a:rPr lang="hu-HU" sz="1400" b="0" i="1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 termékfejlesztési vezető</a:t>
            </a:r>
            <a:endParaRPr lang="hu-HU" sz="1400" i="1" dirty="0"/>
          </a:p>
        </p:txBody>
      </p:sp>
    </p:spTree>
    <p:extLst>
      <p:ext uri="{BB962C8B-B14F-4D97-AF65-F5344CB8AC3E}">
        <p14:creationId xmlns:p14="http://schemas.microsoft.com/office/powerpoint/2010/main" val="137699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529FB44-F10E-88D6-873F-0D68CD8AD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DevOps</a:t>
            </a:r>
            <a:r>
              <a:rPr lang="hu-HU" dirty="0"/>
              <a:t> lehetőségek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8074469-92CB-6570-F81B-ABBB8F57E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3154" y="1845734"/>
            <a:ext cx="7762525" cy="1319920"/>
          </a:xfrm>
        </p:spPr>
        <p:txBody>
          <a:bodyPr>
            <a:normAutofit/>
          </a:bodyPr>
          <a:lstStyle/>
          <a:p>
            <a:pPr marL="85725" indent="-85725" algn="just" defTabSz="895350"/>
            <a:r>
              <a:rPr lang="hu-HU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Konfiguráció management</a:t>
            </a:r>
            <a:r>
              <a:rPr lang="hu-H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u-HU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Ansible</a:t>
            </a:r>
            <a:r>
              <a:rPr lang="hu-H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Terraform</a:t>
            </a:r>
            <a:r>
              <a:rPr lang="hu-H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gitops</a:t>
            </a:r>
            <a:r>
              <a:rPr lang="hu-HU" sz="1600" b="1" dirty="0">
                <a:solidFill>
                  <a:schemeClr val="accent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konfiguráció management </a:t>
            </a:r>
            <a:r>
              <a:rPr lang="hu-HU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micro</a:t>
            </a:r>
            <a:r>
              <a:rPr lang="hu-H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service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alapú  (Docker, kernel </a:t>
            </a:r>
            <a:r>
              <a:rPr lang="hu-HU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virtualizált</a:t>
            </a:r>
            <a:r>
              <a:rPr lang="hu-H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architektúrák felett. Magas rendelkezésre állású szolgáltatások definiálása és megvalósítása </a:t>
            </a:r>
            <a:r>
              <a:rPr lang="hu-HU" sz="1600" b="1" dirty="0" err="1">
                <a:solidFill>
                  <a:schemeClr val="accent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Infrastructure</a:t>
            </a:r>
            <a:r>
              <a:rPr lang="hu-HU" sz="1600" b="1" dirty="0">
                <a:solidFill>
                  <a:schemeClr val="accent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hu-HU" sz="1600" b="1" dirty="0">
                <a:solidFill>
                  <a:schemeClr val="accent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hu-HU" sz="1600" b="1" dirty="0" err="1">
                <a:solidFill>
                  <a:schemeClr val="accent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Code</a:t>
            </a:r>
            <a:r>
              <a:rPr lang="hu-H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technológiák használatával. </a:t>
            </a:r>
            <a:r>
              <a:rPr lang="hu-HU" sz="1600" b="1" dirty="0">
                <a:solidFill>
                  <a:schemeClr val="accent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Microsoft </a:t>
            </a:r>
            <a:r>
              <a:rPr lang="hu-HU" sz="1600" b="1" dirty="0" err="1">
                <a:solidFill>
                  <a:schemeClr val="accent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Azure</a:t>
            </a:r>
            <a:r>
              <a:rPr lang="hu-HU" sz="1600" b="1" dirty="0">
                <a:solidFill>
                  <a:schemeClr val="accent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felhő </a:t>
            </a:r>
            <a:r>
              <a:rPr lang="hu-HU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plaform</a:t>
            </a:r>
            <a:r>
              <a:rPr lang="hu-H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és </a:t>
            </a:r>
            <a:r>
              <a:rPr lang="hu-HU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hu-H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Premises</a:t>
            </a:r>
            <a:r>
              <a:rPr lang="hu-H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oldali szolgáltatások létrehozása és dokumentálása.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B629534B-9E30-64D9-9ED3-A07EE3BE5CB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365" y="6374166"/>
            <a:ext cx="1676400" cy="457200"/>
          </a:xfrm>
          <a:prstGeom prst="rect">
            <a:avLst/>
          </a:prstGeom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CE897911-CAAD-2AF5-5427-77FC1A5BC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3" b="20501"/>
          <a:stretch/>
        </p:blipFill>
        <p:spPr bwMode="auto">
          <a:xfrm>
            <a:off x="535654" y="1979083"/>
            <a:ext cx="1100723" cy="35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0872F184-8800-ABA0-C884-11B80F07F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931" y="1998751"/>
            <a:ext cx="1407932" cy="33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9C2DEFA0-6075-4BB1-DF8A-88ACC19618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05" b="31503"/>
          <a:stretch/>
        </p:blipFill>
        <p:spPr bwMode="auto">
          <a:xfrm>
            <a:off x="419100" y="2378442"/>
            <a:ext cx="2857500" cy="58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GitHub Logo and symbol, meaning, history, PNG, brand">
            <a:extLst>
              <a:ext uri="{FF2B5EF4-FFF2-40B4-BE49-F238E27FC236}">
                <a16:creationId xmlns:a16="http://schemas.microsoft.com/office/drawing/2014/main" id="{17CC2C61-B052-EC3C-4682-8212D976E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503" y="3760225"/>
            <a:ext cx="1253123" cy="70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ép 5" descr="A képen embléma, Grafika, Betűtípus, szöveg látható&#10;&#10;Automatikusan generált leírás">
            <a:extLst>
              <a:ext uri="{FF2B5EF4-FFF2-40B4-BE49-F238E27FC236}">
                <a16:creationId xmlns:a16="http://schemas.microsoft.com/office/drawing/2014/main" id="{83D85BB6-35C3-88FD-1DF3-CA4EC474568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927" y="2818898"/>
            <a:ext cx="734777" cy="734777"/>
          </a:xfrm>
          <a:prstGeom prst="rect">
            <a:avLst/>
          </a:prstGeom>
        </p:spPr>
      </p:pic>
      <p:pic>
        <p:nvPicPr>
          <p:cNvPr id="3092" name="Picture 20">
            <a:extLst>
              <a:ext uri="{FF2B5EF4-FFF2-40B4-BE49-F238E27FC236}">
                <a16:creationId xmlns:a16="http://schemas.microsoft.com/office/drawing/2014/main" id="{450B8BE3-49EB-A515-9B86-E5C5DABB27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3" r="11257" b="8721"/>
          <a:stretch/>
        </p:blipFill>
        <p:spPr bwMode="auto">
          <a:xfrm>
            <a:off x="8470335" y="2777016"/>
            <a:ext cx="1588168" cy="99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>
            <a:extLst>
              <a:ext uri="{FF2B5EF4-FFF2-40B4-BE49-F238E27FC236}">
                <a16:creationId xmlns:a16="http://schemas.microsoft.com/office/drawing/2014/main" id="{AD34186D-F150-FA02-AF39-91BEE7CF69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9" t="15764" r="13744" b="14856"/>
          <a:stretch/>
        </p:blipFill>
        <p:spPr bwMode="auto">
          <a:xfrm>
            <a:off x="8446495" y="3761416"/>
            <a:ext cx="1120363" cy="74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>
            <a:extLst>
              <a:ext uri="{FF2B5EF4-FFF2-40B4-BE49-F238E27FC236}">
                <a16:creationId xmlns:a16="http://schemas.microsoft.com/office/drawing/2014/main" id="{3380DAFC-8A67-C6A6-47CE-48580331A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90" y="5265225"/>
            <a:ext cx="2043112" cy="89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>
            <a:extLst>
              <a:ext uri="{FF2B5EF4-FFF2-40B4-BE49-F238E27FC236}">
                <a16:creationId xmlns:a16="http://schemas.microsoft.com/office/drawing/2014/main" id="{8EC495FD-DCA5-A42A-242D-57C1B1F032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2" t="27500" r="9285" b="28333"/>
          <a:stretch/>
        </p:blipFill>
        <p:spPr bwMode="auto">
          <a:xfrm>
            <a:off x="379680" y="4861812"/>
            <a:ext cx="2364417" cy="36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>
            <a:extLst>
              <a:ext uri="{FF2B5EF4-FFF2-40B4-BE49-F238E27FC236}">
                <a16:creationId xmlns:a16="http://schemas.microsoft.com/office/drawing/2014/main" id="{6715FD74-003C-778E-82C3-232E1729D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808" y="5383265"/>
            <a:ext cx="1070346" cy="63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artalom helye 2">
            <a:extLst>
              <a:ext uri="{FF2B5EF4-FFF2-40B4-BE49-F238E27FC236}">
                <a16:creationId xmlns:a16="http://schemas.microsoft.com/office/drawing/2014/main" id="{07325073-4A01-FEBE-18A9-35F719455112}"/>
              </a:ext>
            </a:extLst>
          </p:cNvPr>
          <p:cNvSpPr txBox="1">
            <a:spLocks/>
          </p:cNvSpPr>
          <p:nvPr/>
        </p:nvSpPr>
        <p:spPr>
          <a:xfrm>
            <a:off x="1237124" y="3186286"/>
            <a:ext cx="6930947" cy="150565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u-H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CI/CD </a:t>
            </a:r>
            <a:r>
              <a:rPr lang="hu-HU" sz="1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release</a:t>
            </a:r>
            <a:r>
              <a:rPr lang="hu-H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 folyamatok kialakítása, karbantartása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u-H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Gitlab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Github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 verziókezelő rendszerben </a:t>
            </a:r>
            <a:r>
              <a:rPr lang="hu-H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On-Prem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 és Felhő infrastruktúra alapú </a:t>
            </a:r>
            <a:r>
              <a:rPr lang="hu-HU" sz="1600" b="1" dirty="0" err="1">
                <a:solidFill>
                  <a:schemeClr val="accent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Build</a:t>
            </a:r>
            <a:r>
              <a:rPr lang="hu-HU" sz="1600" b="1" dirty="0">
                <a:solidFill>
                  <a:schemeClr val="accent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process</a:t>
            </a:r>
            <a:r>
              <a:rPr lang="hu-HU" sz="1600" b="1" dirty="0">
                <a:solidFill>
                  <a:schemeClr val="accent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kialakítás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. Környezet kialakítás az </a:t>
            </a:r>
            <a:r>
              <a:rPr lang="hu-H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artifactok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 generálásához. Egységes </a:t>
            </a:r>
            <a:r>
              <a:rPr lang="hu-HU" sz="1600" b="1" dirty="0" err="1">
                <a:solidFill>
                  <a:schemeClr val="accent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Template</a:t>
            </a:r>
            <a:r>
              <a:rPr lang="hu-HU" sz="1600" b="1" dirty="0">
                <a:solidFill>
                  <a:schemeClr val="accent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alapú </a:t>
            </a:r>
            <a:r>
              <a:rPr lang="hu-HU" sz="1600" b="1" dirty="0" err="1">
                <a:solidFill>
                  <a:schemeClr val="accent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környzetek</a:t>
            </a:r>
            <a:r>
              <a:rPr lang="hu-HU" sz="1600" b="1" dirty="0">
                <a:solidFill>
                  <a:schemeClr val="accent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összeállítása a </a:t>
            </a:r>
            <a:r>
              <a:rPr lang="hu-H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runner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nodeok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példányosításához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hu-H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Runner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nodeok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 létrehozása, ütemezése fejlesztői igények alapján.  Konténer </a:t>
            </a:r>
            <a:r>
              <a:rPr lang="hu-H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registry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 kialakítása és  </a:t>
            </a:r>
            <a:r>
              <a:rPr lang="hu-H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Secret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Store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-ok összekapcsolása a CI, CD folyamatokkal.</a:t>
            </a:r>
          </a:p>
        </p:txBody>
      </p:sp>
      <p:sp>
        <p:nvSpPr>
          <p:cNvPr id="9" name="Tartalom helye 2">
            <a:extLst>
              <a:ext uri="{FF2B5EF4-FFF2-40B4-BE49-F238E27FC236}">
                <a16:creationId xmlns:a16="http://schemas.microsoft.com/office/drawing/2014/main" id="{85129D79-5A24-6A92-3FB0-8C0C7DF812B8}"/>
              </a:ext>
            </a:extLst>
          </p:cNvPr>
          <p:cNvSpPr txBox="1">
            <a:spLocks/>
          </p:cNvSpPr>
          <p:nvPr/>
        </p:nvSpPr>
        <p:spPr>
          <a:xfrm>
            <a:off x="3463376" y="4783471"/>
            <a:ext cx="7762525" cy="1319920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u-H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Monitoring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: Prometheus/</a:t>
            </a:r>
            <a:r>
              <a:rPr lang="hu-H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Grafana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Uptimerobot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monitorozó</a:t>
            </a:r>
            <a:r>
              <a:rPr lang="hu-HU" sz="1600" b="1" dirty="0">
                <a:solidFill>
                  <a:schemeClr val="accent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rendszerek megismerése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 és hozzá tartozó lekérdező „nyelv” elsajátítása. </a:t>
            </a:r>
            <a:r>
              <a:rPr lang="hu-HU" sz="1600" b="1" dirty="0">
                <a:solidFill>
                  <a:schemeClr val="accent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Szolgáltatások bekötése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 a megfigyelő környezetbe. </a:t>
            </a:r>
            <a:r>
              <a:rPr lang="hu-HU" sz="1600" b="1" dirty="0">
                <a:solidFill>
                  <a:schemeClr val="accent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Riasztások definiálása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 és tesztelése. Adatok vizualizációját segítő </a:t>
            </a:r>
            <a:r>
              <a:rPr lang="hu-HU" sz="1600" b="1" dirty="0" err="1">
                <a:solidFill>
                  <a:schemeClr val="accent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dashboardok</a:t>
            </a:r>
            <a:r>
              <a:rPr lang="hu-HU" sz="1600" b="1" dirty="0">
                <a:solidFill>
                  <a:schemeClr val="accent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összeállítása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hu-HU" sz="1600" b="1" dirty="0"/>
              <a:t>Belső </a:t>
            </a:r>
            <a:r>
              <a:rPr lang="hu-HU" sz="1600" b="1" dirty="0" err="1"/>
              <a:t>tooling</a:t>
            </a:r>
            <a:r>
              <a:rPr lang="hu-HU" sz="1600" b="1" dirty="0"/>
              <a:t> fejlesztés</a:t>
            </a:r>
            <a:r>
              <a:rPr lang="hu-HU" sz="1600" dirty="0"/>
              <a:t>: Az infrastruktúra üzemeltetés és a fejlesztők közötti együttműködést segítve belsős </a:t>
            </a:r>
            <a:r>
              <a:rPr lang="hu-HU" sz="1600" dirty="0" err="1"/>
              <a:t>szkriptek</a:t>
            </a:r>
            <a:r>
              <a:rPr lang="hu-HU" sz="1600" dirty="0"/>
              <a:t>, </a:t>
            </a:r>
            <a:r>
              <a:rPr lang="hu-HU" sz="1600" dirty="0" err="1"/>
              <a:t>toolok</a:t>
            </a:r>
            <a:r>
              <a:rPr lang="hu-HU" sz="1600" dirty="0"/>
              <a:t> kialakítása, amely a </a:t>
            </a:r>
            <a:r>
              <a:rPr lang="hu-HU" sz="1600" b="1" dirty="0">
                <a:solidFill>
                  <a:schemeClr val="accent2"/>
                </a:solidFill>
              </a:rPr>
              <a:t>napi munkavégzést segíti</a:t>
            </a:r>
            <a:r>
              <a:rPr lang="hu-H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7612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529FB44-F10E-88D6-873F-0D68CD8AD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Rendszermérnök lehetőségek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B629534B-9E30-64D9-9ED3-A07EE3BE5CB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365" y="6374166"/>
            <a:ext cx="1676400" cy="457200"/>
          </a:xfrm>
          <a:prstGeom prst="rect">
            <a:avLst/>
          </a:prstGeom>
        </p:spPr>
      </p:pic>
      <p:sp>
        <p:nvSpPr>
          <p:cNvPr id="5" name="Tartalom helye 2">
            <a:extLst>
              <a:ext uri="{FF2B5EF4-FFF2-40B4-BE49-F238E27FC236}">
                <a16:creationId xmlns:a16="http://schemas.microsoft.com/office/drawing/2014/main" id="{535810B8-A4CD-BB42-CFEA-9039FCE4F382}"/>
              </a:ext>
            </a:extLst>
          </p:cNvPr>
          <p:cNvSpPr txBox="1">
            <a:spLocks/>
          </p:cNvSpPr>
          <p:nvPr/>
        </p:nvSpPr>
        <p:spPr>
          <a:xfrm>
            <a:off x="3393154" y="1845734"/>
            <a:ext cx="7762525" cy="99271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-85725" algn="just" defTabSz="895350"/>
            <a:r>
              <a:rPr lang="hu-HU" sz="1600" b="1" dirty="0"/>
              <a:t>Hálózati átalakítások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: A meglévő hálózati eszközök cseréje esedékes, így átalakítás után, az </a:t>
            </a:r>
            <a:r>
              <a:rPr lang="hu-HU" sz="16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új topológia kialakítása, migráció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 elvégzése, tűzfalszabályok átalakítása. Új hálózati szolgáltatások bevezetése, mint a </a:t>
            </a:r>
            <a:r>
              <a:rPr lang="hu-HU" sz="16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Web </a:t>
            </a:r>
            <a:r>
              <a:rPr lang="hu-HU" sz="1600" b="1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Application</a:t>
            </a:r>
            <a:r>
              <a:rPr lang="hu-HU" sz="16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Firewall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1600" b="1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Load</a:t>
            </a:r>
            <a:r>
              <a:rPr lang="hu-HU" sz="16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Balancer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-ek, vagy </a:t>
            </a:r>
            <a:r>
              <a:rPr lang="hu-HU" sz="16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Alkalmazás Proxy 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szolgáltatások.</a:t>
            </a:r>
          </a:p>
        </p:txBody>
      </p:sp>
      <p:sp>
        <p:nvSpPr>
          <p:cNvPr id="7" name="Tartalom helye 2">
            <a:extLst>
              <a:ext uri="{FF2B5EF4-FFF2-40B4-BE49-F238E27FC236}">
                <a16:creationId xmlns:a16="http://schemas.microsoft.com/office/drawing/2014/main" id="{92B069E4-A7C1-3036-263E-9035A6C82BBB}"/>
              </a:ext>
            </a:extLst>
          </p:cNvPr>
          <p:cNvSpPr txBox="1">
            <a:spLocks/>
          </p:cNvSpPr>
          <p:nvPr/>
        </p:nvSpPr>
        <p:spPr>
          <a:xfrm>
            <a:off x="1097280" y="3267352"/>
            <a:ext cx="7762525" cy="122025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-85725" algn="just" defTabSz="895350"/>
            <a:r>
              <a:rPr lang="hu-HU" sz="1600" b="1" dirty="0"/>
              <a:t>Mentési megoldás modernizálása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: A meglévő mentési megoldások cseréje egy központosított, többszintű tearing kialakításával, amely megoldást szállít a </a:t>
            </a:r>
            <a:r>
              <a:rPr lang="hu-HU" sz="16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felhős (</a:t>
            </a:r>
            <a:r>
              <a:rPr lang="hu-HU" sz="1600" b="1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Azure</a:t>
            </a:r>
            <a:r>
              <a:rPr lang="hu-HU" sz="16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, és az </a:t>
            </a:r>
            <a:r>
              <a:rPr lang="hu-H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on-prem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 rendszerek </a:t>
            </a:r>
            <a:r>
              <a:rPr lang="hu-HU" sz="16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hu-HU" sz="1600" b="1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HyperV</a:t>
            </a:r>
            <a:r>
              <a:rPr lang="hu-HU" sz="16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1600" b="1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VMware</a:t>
            </a:r>
            <a:r>
              <a:rPr lang="hu-HU" sz="16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1600" b="1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Physical</a:t>
            </a:r>
            <a:r>
              <a:rPr lang="hu-HU" sz="16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 esetén is, mind ezt </a:t>
            </a:r>
            <a:r>
              <a:rPr lang="hu-H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compliant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 módon </a:t>
            </a:r>
            <a:r>
              <a:rPr lang="hu-HU" sz="16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(titkosított, </a:t>
            </a:r>
            <a:r>
              <a:rPr lang="hu-HU" sz="1600" b="1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immutable</a:t>
            </a:r>
            <a:r>
              <a:rPr lang="hu-HU" sz="16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, miközben a modern elvárásoknak megfelelően </a:t>
            </a:r>
            <a:r>
              <a:rPr lang="hu-HU" sz="1600" b="1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Malware</a:t>
            </a:r>
            <a:r>
              <a:rPr lang="hu-HU" sz="16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Detection</a:t>
            </a:r>
            <a:r>
              <a:rPr lang="hu-HU" sz="16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Engine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 gondoskodik a mentések ellenőrzéséről.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9C1ECA1-F084-3C03-76BE-F2755B20B0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24" b="21780"/>
          <a:stretch/>
        </p:blipFill>
        <p:spPr bwMode="auto">
          <a:xfrm>
            <a:off x="1379561" y="1895548"/>
            <a:ext cx="757237" cy="43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5, Inc. - Wikipedia">
            <a:extLst>
              <a:ext uri="{FF2B5EF4-FFF2-40B4-BE49-F238E27FC236}">
                <a16:creationId xmlns:a16="http://schemas.microsoft.com/office/drawing/2014/main" id="{B8BF7F5F-BDA2-4FF9-23E8-448803E62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002" y="1895548"/>
            <a:ext cx="567723" cy="52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isco Secure and Check Point - Cisco">
            <a:extLst>
              <a:ext uri="{FF2B5EF4-FFF2-40B4-BE49-F238E27FC236}">
                <a16:creationId xmlns:a16="http://schemas.microsoft.com/office/drawing/2014/main" id="{C0BE2FF0-B1E0-9C2B-0E40-8C99136603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68" b="32015"/>
          <a:stretch/>
        </p:blipFill>
        <p:spPr bwMode="auto">
          <a:xfrm>
            <a:off x="1238310" y="2416926"/>
            <a:ext cx="1992629" cy="40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Veeam | Thomas-Krenn.AG">
            <a:extLst>
              <a:ext uri="{FF2B5EF4-FFF2-40B4-BE49-F238E27FC236}">
                <a16:creationId xmlns:a16="http://schemas.microsoft.com/office/drawing/2014/main" id="{55BF89CE-18BF-E792-5659-E0E1067C4E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6" t="39584" r="14822" b="42276"/>
          <a:stretch/>
        </p:blipFill>
        <p:spPr bwMode="auto">
          <a:xfrm>
            <a:off x="9217463" y="3224384"/>
            <a:ext cx="1877257" cy="38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497BEF99-FF5A-64B3-C142-040CEE5C96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9" t="35107" r="9990" b="33688"/>
          <a:stretch/>
        </p:blipFill>
        <p:spPr bwMode="auto">
          <a:xfrm>
            <a:off x="9308366" y="3671466"/>
            <a:ext cx="1695450" cy="68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ewlett Packard Enterprise unveils its new logo - The Branding Journal">
            <a:extLst>
              <a:ext uri="{FF2B5EF4-FFF2-40B4-BE49-F238E27FC236}">
                <a16:creationId xmlns:a16="http://schemas.microsoft.com/office/drawing/2014/main" id="{57C52486-DF9D-0B21-3D20-7A2D44385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61" y="4755962"/>
            <a:ext cx="1375409" cy="64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>
            <a:extLst>
              <a:ext uri="{FF2B5EF4-FFF2-40B4-BE49-F238E27FC236}">
                <a16:creationId xmlns:a16="http://schemas.microsoft.com/office/drawing/2014/main" id="{FAF9F869-5257-E5F1-D183-D245CB901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092" y="5401346"/>
            <a:ext cx="1236345" cy="29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artalom helye 2">
            <a:extLst>
              <a:ext uri="{FF2B5EF4-FFF2-40B4-BE49-F238E27FC236}">
                <a16:creationId xmlns:a16="http://schemas.microsoft.com/office/drawing/2014/main" id="{D0DA0FA6-389A-5ADF-3410-333629507E0D}"/>
              </a:ext>
            </a:extLst>
          </p:cNvPr>
          <p:cNvSpPr txBox="1">
            <a:spLocks/>
          </p:cNvSpPr>
          <p:nvPr/>
        </p:nvSpPr>
        <p:spPr>
          <a:xfrm>
            <a:off x="3393154" y="4904988"/>
            <a:ext cx="7762525" cy="99271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-85725" algn="just" defTabSz="895350"/>
            <a:r>
              <a:rPr lang="hu-HU" sz="1600" b="1" dirty="0"/>
              <a:t>Infrastruktúra fejlesztések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: A meglévő </a:t>
            </a:r>
            <a:r>
              <a:rPr lang="hu-HU" sz="16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szerverek és tárolók bővítése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core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 infrastruktúra szolgáltatások átalakítása (DNS, NTP, </a:t>
            </a:r>
            <a:r>
              <a:rPr lang="hu-H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Authentikáció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). Operációs rendszerek frissítése, </a:t>
            </a:r>
            <a:r>
              <a:rPr lang="hu-HU" sz="16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RHEL 8/9 átállás támogatása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, szolgáltatások, alkalmazások migrációja.</a:t>
            </a:r>
          </a:p>
        </p:txBody>
      </p:sp>
    </p:spTree>
    <p:extLst>
      <p:ext uri="{BB962C8B-B14F-4D97-AF65-F5344CB8AC3E}">
        <p14:creationId xmlns:p14="http://schemas.microsoft.com/office/powerpoint/2010/main" val="1370145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529FB44-F10E-88D6-873F-0D68CD8AD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IT Security lehetőségek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B629534B-9E30-64D9-9ED3-A07EE3BE5CB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365" y="6374166"/>
            <a:ext cx="1676400" cy="457200"/>
          </a:xfrm>
          <a:prstGeom prst="rect">
            <a:avLst/>
          </a:prstGeom>
        </p:spPr>
      </p:pic>
      <p:sp>
        <p:nvSpPr>
          <p:cNvPr id="7" name="Tartalom helye 2">
            <a:extLst>
              <a:ext uri="{FF2B5EF4-FFF2-40B4-BE49-F238E27FC236}">
                <a16:creationId xmlns:a16="http://schemas.microsoft.com/office/drawing/2014/main" id="{C9D2F4F4-F4FA-2750-8128-EBFD8B8D1090}"/>
              </a:ext>
            </a:extLst>
          </p:cNvPr>
          <p:cNvSpPr txBox="1">
            <a:spLocks/>
          </p:cNvSpPr>
          <p:nvPr/>
        </p:nvSpPr>
        <p:spPr>
          <a:xfrm>
            <a:off x="3393154" y="1845733"/>
            <a:ext cx="7762525" cy="12343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-85725" algn="just" defTabSz="895350"/>
            <a:r>
              <a:rPr lang="hu-H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Központosított végpont felügyelet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: A Microsoft felhős szolgáltatásaival erősítünk a végpontvédelmek esetében. Az </a:t>
            </a:r>
            <a:r>
              <a:rPr lang="hu-HU" sz="1600" b="1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Intune</a:t>
            </a:r>
            <a:r>
              <a:rPr lang="hu-HU" sz="16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MDM 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rendszer kiterjesztése a mobiltelefonok után a </a:t>
            </a:r>
            <a:r>
              <a:rPr lang="hu-H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desktopokra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hu-HU" sz="1600" b="1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Defender</a:t>
            </a:r>
            <a:r>
              <a:rPr lang="hu-HU" sz="16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bevezetése 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a laptopokra, majd a szerverekre. Végül pedig az </a:t>
            </a:r>
            <a:r>
              <a:rPr lang="hu-HU" sz="1600" b="1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Azure</a:t>
            </a:r>
            <a:r>
              <a:rPr lang="hu-HU" sz="16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Sentinel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 segítségével a rendszer naplók bekötése a partnerünk által biztosított Security </a:t>
            </a:r>
            <a:r>
              <a:rPr lang="hu-H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Operation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 Center-be, ahol 24/7 megfigyelés és incidens esetén aktív elhárítás történik.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7BE716D-EB5C-0C4C-452D-6BB61CA78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32" y="1845733"/>
            <a:ext cx="1449488" cy="58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ntivirus Update | UMass Lowell">
            <a:extLst>
              <a:ext uri="{FF2B5EF4-FFF2-40B4-BE49-F238E27FC236}">
                <a16:creationId xmlns:a16="http://schemas.microsoft.com/office/drawing/2014/main" id="{2673529A-7C41-5A68-8B62-D50A3A0956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6" b="20106"/>
          <a:stretch/>
        </p:blipFill>
        <p:spPr bwMode="auto">
          <a:xfrm>
            <a:off x="680187" y="2361107"/>
            <a:ext cx="1531433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Microsoft (Azure Sentinel) - Tech Partners | Cloudflare">
            <a:extLst>
              <a:ext uri="{FF2B5EF4-FFF2-40B4-BE49-F238E27FC236}">
                <a16:creationId xmlns:a16="http://schemas.microsoft.com/office/drawing/2014/main" id="{75A05CD9-9246-C1D2-F113-CAA570A054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3" r="29968"/>
          <a:stretch/>
        </p:blipFill>
        <p:spPr bwMode="auto">
          <a:xfrm>
            <a:off x="2399542" y="1845733"/>
            <a:ext cx="805690" cy="111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8" descr="cloudflare-logo">
            <a:extLst>
              <a:ext uri="{FF2B5EF4-FFF2-40B4-BE49-F238E27FC236}">
                <a16:creationId xmlns:a16="http://schemas.microsoft.com/office/drawing/2014/main" id="{E421BD54-E1AA-3659-8FCE-D5C50F3634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1000" y="571500"/>
            <a:ext cx="1143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56D44BC2-651F-470C-E6C7-57041602D4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5913" y="3300890"/>
            <a:ext cx="2080746" cy="954054"/>
          </a:xfrm>
          <a:prstGeom prst="rect">
            <a:avLst/>
          </a:prstGeom>
        </p:spPr>
      </p:pic>
      <p:sp>
        <p:nvSpPr>
          <p:cNvPr id="12" name="Tartalom helye 2">
            <a:extLst>
              <a:ext uri="{FF2B5EF4-FFF2-40B4-BE49-F238E27FC236}">
                <a16:creationId xmlns:a16="http://schemas.microsoft.com/office/drawing/2014/main" id="{778CAB43-BCC5-E77C-E27C-D8AD16C03D4E}"/>
              </a:ext>
            </a:extLst>
          </p:cNvPr>
          <p:cNvSpPr txBox="1">
            <a:spLocks/>
          </p:cNvSpPr>
          <p:nvPr/>
        </p:nvSpPr>
        <p:spPr>
          <a:xfrm>
            <a:off x="905341" y="3387147"/>
            <a:ext cx="7762525" cy="12343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-85725" algn="just" defTabSz="895350"/>
            <a:r>
              <a:rPr lang="hu-H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Hálózati védelmek kialakítása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: A </a:t>
            </a:r>
            <a:r>
              <a:rPr lang="hu-H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Cloudflare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 szolgáltatás bevezetése során lehetőségünk lett magas rendelkezésre állású DNS szolgáltatás bevezetésére. Valamint statikus tartalmak felhőbe helyezésére a </a:t>
            </a:r>
            <a:r>
              <a:rPr lang="hu-H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Cloudflare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 által biztosított </a:t>
            </a:r>
            <a:r>
              <a:rPr lang="hu-HU" sz="16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Edge Server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 szolgáltatása lévén. A biztonságot tovább növeljük az általuk biztosított </a:t>
            </a:r>
            <a:r>
              <a:rPr lang="hu-HU" sz="1600" b="1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DDoS</a:t>
            </a:r>
            <a:r>
              <a:rPr lang="hu-HU" sz="16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védelem, Web </a:t>
            </a:r>
            <a:r>
              <a:rPr lang="hu-HU" sz="1600" b="1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Application</a:t>
            </a:r>
            <a:r>
              <a:rPr lang="hu-HU" sz="16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Firewall</a:t>
            </a:r>
            <a:r>
              <a:rPr lang="hu-HU" sz="16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API </a:t>
            </a:r>
            <a:r>
              <a:rPr lang="hu-HU" sz="1600" b="1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Gateway</a:t>
            </a:r>
            <a:r>
              <a:rPr lang="hu-HU" sz="16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Bot Management, </a:t>
            </a:r>
            <a:r>
              <a:rPr lang="hu-HU" sz="1600" b="1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Rate</a:t>
            </a:r>
            <a:r>
              <a:rPr lang="hu-HU" sz="16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Limiting 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szolgáltatásokkal.</a:t>
            </a:r>
          </a:p>
        </p:txBody>
      </p:sp>
      <p:sp>
        <p:nvSpPr>
          <p:cNvPr id="13" name="AutoShape 12">
            <a:extLst>
              <a:ext uri="{FF2B5EF4-FFF2-40B4-BE49-F238E27FC236}">
                <a16:creationId xmlns:a16="http://schemas.microsoft.com/office/drawing/2014/main" id="{8BE85E3F-BCED-3124-AD24-B7A7972BE8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38550" y="1476375"/>
            <a:ext cx="491490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pic>
        <p:nvPicPr>
          <p:cNvPr id="6160" name="Picture 16" descr="PCI DSS Implementation | Certification">
            <a:extLst>
              <a:ext uri="{FF2B5EF4-FFF2-40B4-BE49-F238E27FC236}">
                <a16:creationId xmlns:a16="http://schemas.microsoft.com/office/drawing/2014/main" id="{0E0F7BCD-1027-EC8F-A5FA-BCAA5C744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46" y="4973991"/>
            <a:ext cx="917594" cy="72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Cisco Secure and Qualys - Cisco">
            <a:extLst>
              <a:ext uri="{FF2B5EF4-FFF2-40B4-BE49-F238E27FC236}">
                <a16:creationId xmlns:a16="http://schemas.microsoft.com/office/drawing/2014/main" id="{021031CB-774E-9DEE-F4CC-FDD764A1D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744" y="5303719"/>
            <a:ext cx="1420983" cy="79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Folytatódik az MNB konjunktúra-felmérése! - NiT Hungary">
            <a:extLst>
              <a:ext uri="{FF2B5EF4-FFF2-40B4-BE49-F238E27FC236}">
                <a16:creationId xmlns:a16="http://schemas.microsoft.com/office/drawing/2014/main" id="{FD5FBD14-B4CA-B4F8-0296-C3A891C4E4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5" r="17968"/>
          <a:stretch/>
        </p:blipFill>
        <p:spPr bwMode="auto">
          <a:xfrm>
            <a:off x="2439918" y="4897823"/>
            <a:ext cx="816860" cy="85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artalom helye 2">
            <a:extLst>
              <a:ext uri="{FF2B5EF4-FFF2-40B4-BE49-F238E27FC236}">
                <a16:creationId xmlns:a16="http://schemas.microsoft.com/office/drawing/2014/main" id="{49047187-C719-5C90-37FA-2356D5F13DEE}"/>
              </a:ext>
            </a:extLst>
          </p:cNvPr>
          <p:cNvSpPr txBox="1">
            <a:spLocks/>
          </p:cNvSpPr>
          <p:nvPr/>
        </p:nvSpPr>
        <p:spPr>
          <a:xfrm>
            <a:off x="3393154" y="4764449"/>
            <a:ext cx="7762525" cy="12343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-85725" algn="just" defTabSz="895350"/>
            <a:r>
              <a:rPr lang="hu-H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Törvényi megfelelőség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: A soha véget nem érő feladat. Cégünk </a:t>
            </a:r>
            <a:r>
              <a:rPr lang="hu-HU" sz="16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erősen szabályozott környezet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ben tevékenykedik. Ezért folyamatosan bővülő és szigorodó szabályoknak kell megfeleljen. Olyan feladatokban lehet részt venni, mint a </a:t>
            </a:r>
            <a:r>
              <a:rPr lang="hu-HU" sz="16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jogosultság felülvizsgálatok, kockázat elemzések,  belső- és külső sérülékenységvizsgálat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 valamint a </a:t>
            </a:r>
            <a:r>
              <a:rPr lang="hu-H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Qualys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agent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based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scanner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 bevezetése. Külső és belső </a:t>
            </a:r>
            <a:r>
              <a:rPr lang="hu-HU" sz="16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auditokban való részvétel</a:t>
            </a:r>
            <a:r>
              <a:rPr lang="hu-HU" sz="1600" dirty="0">
                <a:ea typeface="Calibri" panose="020F0502020204030204" pitchFamily="34" charset="0"/>
                <a:cs typeface="Times New Roman" panose="02020603050405020304" pitchFamily="18" charset="0"/>
              </a:rPr>
              <a:t>, konzultáció a csapatokkal.</a:t>
            </a:r>
          </a:p>
        </p:txBody>
      </p:sp>
    </p:spTree>
    <p:extLst>
      <p:ext uri="{BB962C8B-B14F-4D97-AF65-F5344CB8AC3E}">
        <p14:creationId xmlns:p14="http://schemas.microsoft.com/office/powerpoint/2010/main" val="2323010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529FB44-F10E-88D6-873F-0D68CD8AD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Fejlesztői lehetőségek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B629534B-9E30-64D9-9ED3-A07EE3BE5CB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365" y="6374166"/>
            <a:ext cx="1676400" cy="457200"/>
          </a:xfrm>
          <a:prstGeom prst="rect">
            <a:avLst/>
          </a:prstGeom>
        </p:spPr>
      </p:pic>
      <p:sp>
        <p:nvSpPr>
          <p:cNvPr id="8" name="AutoShape 8" descr="cloudflare-logo">
            <a:extLst>
              <a:ext uri="{FF2B5EF4-FFF2-40B4-BE49-F238E27FC236}">
                <a16:creationId xmlns:a16="http://schemas.microsoft.com/office/drawing/2014/main" id="{E421BD54-E1AA-3659-8FCE-D5C50F3634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1000" y="571500"/>
            <a:ext cx="1143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AutoShape 12">
            <a:extLst>
              <a:ext uri="{FF2B5EF4-FFF2-40B4-BE49-F238E27FC236}">
                <a16:creationId xmlns:a16="http://schemas.microsoft.com/office/drawing/2014/main" id="{8BE85E3F-BCED-3124-AD24-B7A7972BE8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38550" y="1476375"/>
            <a:ext cx="491490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graphicFrame>
        <p:nvGraphicFramePr>
          <p:cNvPr id="3" name="Szövegdoboz 4">
            <a:extLst>
              <a:ext uri="{FF2B5EF4-FFF2-40B4-BE49-F238E27FC236}">
                <a16:creationId xmlns:a16="http://schemas.microsoft.com/office/drawing/2014/main" id="{4678FDC7-C075-ADCE-495F-D3BF04980D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6990051"/>
              </p:ext>
            </p:extLst>
          </p:nvPr>
        </p:nvGraphicFramePr>
        <p:xfrm>
          <a:off x="1214870" y="1737361"/>
          <a:ext cx="9940810" cy="4549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46EA484C-35E6-9AA1-E31A-3A41D9B14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6" y="2277128"/>
            <a:ext cx="854075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DD7FFFF-97E6-83D5-77AA-62E3C78FE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859" y="3746082"/>
            <a:ext cx="730798" cy="73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ashboard, graph, analytics, report icon - Free download">
            <a:extLst>
              <a:ext uri="{FF2B5EF4-FFF2-40B4-BE49-F238E27FC236}">
                <a16:creationId xmlns:a16="http://schemas.microsoft.com/office/drawing/2014/main" id="{C4009821-CD49-92B7-01BA-6B12F033B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344" y="5204577"/>
            <a:ext cx="854076" cy="85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906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AA1917BE-332D-31EB-46E9-F29AEB84FB9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365" y="6374166"/>
            <a:ext cx="1676400" cy="457200"/>
          </a:xfrm>
          <a:prstGeom prst="rect">
            <a:avLst/>
          </a:prstGeom>
        </p:spPr>
      </p:pic>
      <p:pic>
        <p:nvPicPr>
          <p:cNvPr id="5" name="Kép 4" descr="A képen fedett pályás, bútorok, fal, asztal látható&#10;&#10;Automatikusan generált leírás">
            <a:extLst>
              <a:ext uri="{FF2B5EF4-FFF2-40B4-BE49-F238E27FC236}">
                <a16:creationId xmlns:a16="http://schemas.microsoft.com/office/drawing/2014/main" id="{826BD221-C087-8BED-05AA-5A76962587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92" y="1222408"/>
            <a:ext cx="3543668" cy="2153323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0AC7619D-227A-63C1-D492-FF9DA606CE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5949" y="3482268"/>
            <a:ext cx="3672786" cy="2713913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1B82F59-2A79-91CE-99EC-C7AB0806D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92" y="3482269"/>
            <a:ext cx="2042128" cy="272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CB2D9326-71E0-A011-7F35-E747A68E45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4645" y="3482268"/>
            <a:ext cx="2445184" cy="2713913"/>
          </a:xfrm>
          <a:prstGeom prst="rect">
            <a:avLst/>
          </a:prstGeom>
        </p:spPr>
      </p:pic>
      <p:pic>
        <p:nvPicPr>
          <p:cNvPr id="9" name="Picture 16" descr="Gyümölcsök, Friss, Kosár, Friss Gyümölcs, Válogatott">
            <a:extLst>
              <a:ext uri="{FF2B5EF4-FFF2-40B4-BE49-F238E27FC236}">
                <a16:creationId xmlns:a16="http://schemas.microsoft.com/office/drawing/2014/main" id="{E23BDD87-6CAA-2F4C-8B20-255F949B41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8" r="19615"/>
          <a:stretch/>
        </p:blipFill>
        <p:spPr bwMode="auto">
          <a:xfrm>
            <a:off x="8943562" y="1145544"/>
            <a:ext cx="1510312" cy="148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A0C7E1C4-DCC7-081E-1FD2-73C59CB1A1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43562" y="2681693"/>
            <a:ext cx="1510312" cy="1362179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E8959898-6474-A2CC-08F4-AC07C1BF69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13106" y="2681693"/>
            <a:ext cx="1510312" cy="1362179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AABB8A4E-449C-D937-B831-785C76DDB3B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98813" y="47519"/>
            <a:ext cx="1997187" cy="3318558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06DB528F-BF72-FB0B-21FF-230EE4779BE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43562" y="4149064"/>
            <a:ext cx="3079856" cy="2047117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1D8EED77-5E34-2614-8E81-E8B217F434D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13107" y="1145544"/>
            <a:ext cx="1510312" cy="1485900"/>
          </a:xfrm>
          <a:prstGeom prst="rect">
            <a:avLst/>
          </a:prstGeom>
        </p:spPr>
      </p:pic>
      <p:pic>
        <p:nvPicPr>
          <p:cNvPr id="18" name="Kép 17">
            <a:extLst>
              <a:ext uri="{FF2B5EF4-FFF2-40B4-BE49-F238E27FC236}">
                <a16:creationId xmlns:a16="http://schemas.microsoft.com/office/drawing/2014/main" id="{57CD7682-7403-C103-9369-A97C55AA32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01336" y="130923"/>
            <a:ext cx="2505075" cy="962025"/>
          </a:xfrm>
          <a:prstGeom prst="rect">
            <a:avLst/>
          </a:prstGeom>
        </p:spPr>
      </p:pic>
      <p:sp>
        <p:nvSpPr>
          <p:cNvPr id="19" name="Szövegdoboz 18">
            <a:extLst>
              <a:ext uri="{FF2B5EF4-FFF2-40B4-BE49-F238E27FC236}">
                <a16:creationId xmlns:a16="http://schemas.microsoft.com/office/drawing/2014/main" id="{E597C484-F6E9-2088-67BE-3C3CE6E3890A}"/>
              </a:ext>
            </a:extLst>
          </p:cNvPr>
          <p:cNvSpPr txBox="1"/>
          <p:nvPr/>
        </p:nvSpPr>
        <p:spPr>
          <a:xfrm>
            <a:off x="468922" y="369431"/>
            <a:ext cx="3565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>
                <a:solidFill>
                  <a:schemeClr val="accent1"/>
                </a:solidFill>
              </a:rPr>
              <a:t>Kérdések / Válaszok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D1211F9E-75F8-12E5-7367-5EF18B40ACFC}"/>
              </a:ext>
            </a:extLst>
          </p:cNvPr>
          <p:cNvSpPr txBox="1"/>
          <p:nvPr/>
        </p:nvSpPr>
        <p:spPr>
          <a:xfrm>
            <a:off x="6234139" y="777459"/>
            <a:ext cx="26570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accent2"/>
                </a:solidFill>
              </a:rPr>
              <a:t>Életképek az irodából</a:t>
            </a:r>
          </a:p>
          <a:p>
            <a:pPr marL="180975" indent="-180975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dirty="0"/>
              <a:t>Nagy étteremválaszték</a:t>
            </a:r>
          </a:p>
          <a:p>
            <a:pPr marL="180975" indent="-180975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dirty="0"/>
              <a:t>Gyümölcsnapok</a:t>
            </a:r>
          </a:p>
          <a:p>
            <a:pPr marL="180975" indent="-180975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dirty="0"/>
              <a:t>Korlátlan kávé és szörp</a:t>
            </a:r>
          </a:p>
          <a:p>
            <a:pPr marL="180975" indent="-180975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dirty="0"/>
              <a:t>Kerékpártároló</a:t>
            </a:r>
          </a:p>
          <a:p>
            <a:pPr marL="180975" indent="-180975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dirty="0"/>
              <a:t>Öltöző, zuhanyzó</a:t>
            </a:r>
          </a:p>
          <a:p>
            <a:pPr marL="180975" indent="-180975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dirty="0"/>
              <a:t>Sportesemények</a:t>
            </a:r>
          </a:p>
          <a:p>
            <a:pPr marL="180975" indent="-180975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dirty="0"/>
              <a:t>Sörcsap, </a:t>
            </a:r>
            <a:r>
              <a:rPr lang="hu-HU" dirty="0" err="1"/>
              <a:t>beerpong</a:t>
            </a:r>
            <a:endParaRPr lang="hu-HU" dirty="0"/>
          </a:p>
          <a:p>
            <a:pPr marL="180975" indent="-180975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u-HU" dirty="0"/>
              <a:t>Sportolási lehetőségek</a:t>
            </a:r>
          </a:p>
        </p:txBody>
      </p:sp>
    </p:spTree>
    <p:extLst>
      <p:ext uri="{BB962C8B-B14F-4D97-AF65-F5344CB8AC3E}">
        <p14:creationId xmlns:p14="http://schemas.microsoft.com/office/powerpoint/2010/main" val="263679812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ív">
  <a:themeElements>
    <a:clrScheme name="OTPM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2AE30"/>
      </a:accent1>
      <a:accent2>
        <a:srgbClr val="52AE30"/>
      </a:accent2>
      <a:accent3>
        <a:srgbClr val="00A1DF"/>
      </a:accent3>
      <a:accent4>
        <a:srgbClr val="E6B91E"/>
      </a:accent4>
      <a:accent5>
        <a:srgbClr val="E76618"/>
      </a:accent5>
      <a:accent6>
        <a:srgbClr val="C42F1A"/>
      </a:accent6>
      <a:hlink>
        <a:srgbClr val="52AE30"/>
      </a:hlink>
      <a:folHlink>
        <a:srgbClr val="52AE30"/>
      </a:folHlink>
    </a:clrScheme>
    <a:fontScheme name="Retrospektív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Dimenzió">
  <a:themeElements>
    <a:clrScheme name="OTPM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2AE30"/>
      </a:accent1>
      <a:accent2>
        <a:srgbClr val="52AE30"/>
      </a:accent2>
      <a:accent3>
        <a:srgbClr val="00A1DF"/>
      </a:accent3>
      <a:accent4>
        <a:srgbClr val="E6B91E"/>
      </a:accent4>
      <a:accent5>
        <a:srgbClr val="E76618"/>
      </a:accent5>
      <a:accent6>
        <a:srgbClr val="C42F1A"/>
      </a:accent6>
      <a:hlink>
        <a:srgbClr val="52AE30"/>
      </a:hlink>
      <a:folHlink>
        <a:srgbClr val="52AE30"/>
      </a:folHlink>
    </a:clrScheme>
    <a:fontScheme name="Dimenzió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menzió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726</TotalTime>
  <Words>1009</Words>
  <Application>Microsoft Office PowerPoint</Application>
  <PresentationFormat>Szélesvásznú</PresentationFormat>
  <Paragraphs>68</Paragraphs>
  <Slides>9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2</vt:i4>
      </vt:variant>
      <vt:variant>
        <vt:lpstr>Diacímek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Trebuchet MS</vt:lpstr>
      <vt:lpstr>Wingdings 3</vt:lpstr>
      <vt:lpstr>Retrospektív</vt:lpstr>
      <vt:lpstr>Dimenzió</vt:lpstr>
      <vt:lpstr>Kooperatív képzési lehetőségek</vt:lpstr>
      <vt:lpstr>Bemutatkozás</vt:lpstr>
      <vt:lpstr>Bemutatkozás</vt:lpstr>
      <vt:lpstr>ÓE diákok a Mobilnál</vt:lpstr>
      <vt:lpstr>DevOps lehetőségek</vt:lpstr>
      <vt:lpstr>Rendszermérnök lehetőségek</vt:lpstr>
      <vt:lpstr>IT Security lehetőségek</vt:lpstr>
      <vt:lpstr>Fejlesztői lehetőségek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Prém Dániel</dc:creator>
  <cp:lastModifiedBy>NIK</cp:lastModifiedBy>
  <cp:revision>7</cp:revision>
  <dcterms:created xsi:type="dcterms:W3CDTF">2023-03-30T14:02:25Z</dcterms:created>
  <dcterms:modified xsi:type="dcterms:W3CDTF">2023-11-29T11:58:30Z</dcterms:modified>
</cp:coreProperties>
</file>