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301" r:id="rId3"/>
    <p:sldId id="257" r:id="rId4"/>
    <p:sldId id="258" r:id="rId5"/>
    <p:sldId id="259" r:id="rId6"/>
    <p:sldId id="260" r:id="rId7"/>
    <p:sldId id="263" r:id="rId8"/>
    <p:sldId id="304" r:id="rId9"/>
    <p:sldId id="297" r:id="rId10"/>
    <p:sldId id="268" r:id="rId11"/>
    <p:sldId id="270" r:id="rId12"/>
    <p:sldId id="269" r:id="rId13"/>
    <p:sldId id="272" r:id="rId14"/>
    <p:sldId id="271" r:id="rId15"/>
    <p:sldId id="274" r:id="rId16"/>
    <p:sldId id="276" r:id="rId17"/>
    <p:sldId id="275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303" r:id="rId29"/>
    <p:sldId id="289" r:id="rId30"/>
    <p:sldId id="290" r:id="rId31"/>
    <p:sldId id="291" r:id="rId32"/>
    <p:sldId id="292" r:id="rId33"/>
    <p:sldId id="293" r:id="rId34"/>
    <p:sldId id="298" r:id="rId35"/>
    <p:sldId id="299" r:id="rId36"/>
    <p:sldId id="300" r:id="rId37"/>
    <p:sldId id="302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Open Sans 1 Bold" panose="020B0604020202020204" charset="0"/>
      <p:regular r:id="rId44"/>
    </p:embeddedFont>
    <p:embeddedFont>
      <p:font typeface="Open Sans 1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Ubuntu" panose="020B0604020202020204" charset="0"/>
      <p:regular r:id="rId48"/>
      <p:bold r:id="rId49"/>
      <p:italic r:id="rId50"/>
      <p:boldItalic r:id="rId51"/>
    </p:embeddedFont>
    <p:embeddedFont>
      <p:font typeface="Open Sans" panose="020B0604020202020204" charset="0"/>
      <p:regular r:id="rId52"/>
      <p:bold r:id="rId53"/>
      <p:italic r:id="rId54"/>
      <p:boldItalic r:id="rId55"/>
    </p:embeddedFont>
    <p:embeddedFont>
      <p:font typeface="Ubuntu Bold" panose="020B0604020202020204" charset="0"/>
      <p:regular r:id="rId56"/>
      <p:bold r:id="rId57"/>
    </p:embeddedFont>
    <p:embeddedFont>
      <p:font typeface="Open Sans 1 Bold Italics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20285-EC69-FB3B-2D2A-AEABDBFE0BE7}" v="28" dt="2025-03-13T13:35:17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György Anna" userId="S::gyorgy.anna@uni-obuda.hu::4e985ab0-cba5-491c-8e9d-239974caa7b0" providerId="AD" clId="Web-{1BA20285-EC69-FB3B-2D2A-AEABDBFE0BE7}"/>
    <pc:docChg chg="modSld">
      <pc:chgData name="Dr. György Anna" userId="S::gyorgy.anna@uni-obuda.hu::4e985ab0-cba5-491c-8e9d-239974caa7b0" providerId="AD" clId="Web-{1BA20285-EC69-FB3B-2D2A-AEABDBFE0BE7}" dt="2025-03-13T13:35:12" v="14" actId="20577"/>
      <pc:docMkLst>
        <pc:docMk/>
      </pc:docMkLst>
      <pc:sldChg chg="modSp">
        <pc:chgData name="Dr. György Anna" userId="S::gyorgy.anna@uni-obuda.hu::4e985ab0-cba5-491c-8e9d-239974caa7b0" providerId="AD" clId="Web-{1BA20285-EC69-FB3B-2D2A-AEABDBFE0BE7}" dt="2025-03-13T13:35:12" v="14" actId="20577"/>
        <pc:sldMkLst>
          <pc:docMk/>
          <pc:sldMk cId="0" sldId="258"/>
        </pc:sldMkLst>
        <pc:spChg chg="mod">
          <ac:chgData name="Dr. György Anna" userId="S::gyorgy.anna@uni-obuda.hu::4e985ab0-cba5-491c-8e9d-239974caa7b0" providerId="AD" clId="Web-{1BA20285-EC69-FB3B-2D2A-AEABDBFE0BE7}" dt="2025-03-13T13:35:12" v="14" actId="20577"/>
          <ac:spMkLst>
            <pc:docMk/>
            <pc:sldMk cId="0" sldId="258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79A1A-E4E0-4874-BB7B-2545510DABA2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73D83-4663-4895-8FCB-B829743BC6C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239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291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>
          <a:extLst>
            <a:ext uri="{FF2B5EF4-FFF2-40B4-BE49-F238E27FC236}">
              <a16:creationId xmlns:a16="http://schemas.microsoft.com/office/drawing/2014/main" id="{2E7E9881-0A6A-669E-A9B3-DBE11DE3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8:notes">
            <a:extLst>
              <a:ext uri="{FF2B5EF4-FFF2-40B4-BE49-F238E27FC236}">
                <a16:creationId xmlns:a16="http://schemas.microsoft.com/office/drawing/2014/main" id="{88112EBC-EBAC-5AEB-EF1E-AD3CED7E64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5" name="Google Shape;705;p38:notes">
            <a:extLst>
              <a:ext uri="{FF2B5EF4-FFF2-40B4-BE49-F238E27FC236}">
                <a16:creationId xmlns:a16="http://schemas.microsoft.com/office/drawing/2014/main" id="{61EC79DF-A873-3D85-C774-DFD0A52674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36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>
          <a:extLst>
            <a:ext uri="{FF2B5EF4-FFF2-40B4-BE49-F238E27FC236}">
              <a16:creationId xmlns:a16="http://schemas.microsoft.com/office/drawing/2014/main" id="{4F86835E-49B4-06D7-5D09-162FC8A4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2:notes">
            <a:extLst>
              <a:ext uri="{FF2B5EF4-FFF2-40B4-BE49-F238E27FC236}">
                <a16:creationId xmlns:a16="http://schemas.microsoft.com/office/drawing/2014/main" id="{944077E5-F4B6-421F-FB07-2EE3D813A0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4" name="Google Shape;604;p32:notes">
            <a:extLst>
              <a:ext uri="{FF2B5EF4-FFF2-40B4-BE49-F238E27FC236}">
                <a16:creationId xmlns:a16="http://schemas.microsoft.com/office/drawing/2014/main" id="{EBBB6307-F02F-E82A-FC6E-B8E3D10A15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03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>
          <a:extLst>
            <a:ext uri="{FF2B5EF4-FFF2-40B4-BE49-F238E27FC236}">
              <a16:creationId xmlns:a16="http://schemas.microsoft.com/office/drawing/2014/main" id="{2E01245B-69DD-52FC-0AD3-C84C5666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8:notes">
            <a:extLst>
              <a:ext uri="{FF2B5EF4-FFF2-40B4-BE49-F238E27FC236}">
                <a16:creationId xmlns:a16="http://schemas.microsoft.com/office/drawing/2014/main" id="{DDE93C83-2C85-BEAF-FE57-87FC4D7DB3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5" name="Google Shape;705;p38:notes">
            <a:extLst>
              <a:ext uri="{FF2B5EF4-FFF2-40B4-BE49-F238E27FC236}">
                <a16:creationId xmlns:a16="http://schemas.microsoft.com/office/drawing/2014/main" id="{843E3043-921A-4F69-E4DF-524AC1DEF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72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5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8626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503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408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946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293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1652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95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2579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7289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324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01EEC-A1E2-4A26-AA8A-772170B174E6}" type="datetimeFigureOut">
              <a:rPr lang="hu-HU" smtClean="0"/>
              <a:t>2025. 04. 16.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D057-0D89-4BF5-A882-D99FD8A9D2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928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nik.uni-obuda.hu/kooperativ-kepzesi-ajanlatok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sv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96" y="-800100"/>
            <a:ext cx="9873830" cy="11243492"/>
          </a:xfrm>
          <a:custGeom>
            <a:avLst/>
            <a:gdLst/>
            <a:ahLst/>
            <a:cxnLst/>
            <a:rect l="l" t="t" r="r" b="b"/>
            <a:pathLst>
              <a:path w="9873830" h="11243492">
                <a:moveTo>
                  <a:pt x="0" y="0"/>
                </a:moveTo>
                <a:lnTo>
                  <a:pt x="9873830" y="0"/>
                </a:lnTo>
                <a:lnTo>
                  <a:pt x="9873830" y="11243492"/>
                </a:lnTo>
                <a:lnTo>
                  <a:pt x="0" y="11243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" name="Freeform 3"/>
          <p:cNvSpPr/>
          <p:nvPr/>
        </p:nvSpPr>
        <p:spPr>
          <a:xfrm rot="-5400000" flipV="1">
            <a:off x="12349318" y="4969874"/>
            <a:ext cx="6157559" cy="6157559"/>
          </a:xfrm>
          <a:custGeom>
            <a:avLst/>
            <a:gdLst/>
            <a:ahLst/>
            <a:cxnLst/>
            <a:rect l="l" t="t" r="r" b="b"/>
            <a:pathLst>
              <a:path w="6157558" h="6157558">
                <a:moveTo>
                  <a:pt x="0" y="6157558"/>
                </a:moveTo>
                <a:lnTo>
                  <a:pt x="6157558" y="6157558"/>
                </a:lnTo>
                <a:lnTo>
                  <a:pt x="6157558" y="0"/>
                </a:lnTo>
                <a:lnTo>
                  <a:pt x="0" y="0"/>
                </a:lnTo>
                <a:lnTo>
                  <a:pt x="0" y="61575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Freeform 4"/>
          <p:cNvSpPr/>
          <p:nvPr/>
        </p:nvSpPr>
        <p:spPr>
          <a:xfrm>
            <a:off x="4567288" y="7639532"/>
            <a:ext cx="4743440" cy="818243"/>
          </a:xfrm>
          <a:custGeom>
            <a:avLst/>
            <a:gdLst/>
            <a:ahLst/>
            <a:cxnLst/>
            <a:rect l="l" t="t" r="r" b="b"/>
            <a:pathLst>
              <a:path w="4743440" h="818243">
                <a:moveTo>
                  <a:pt x="0" y="0"/>
                </a:moveTo>
                <a:lnTo>
                  <a:pt x="4743441" y="0"/>
                </a:lnTo>
                <a:lnTo>
                  <a:pt x="4743441" y="818243"/>
                </a:lnTo>
                <a:lnTo>
                  <a:pt x="0" y="818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5" name="TextBox 5"/>
          <p:cNvSpPr txBox="1"/>
          <p:nvPr/>
        </p:nvSpPr>
        <p:spPr>
          <a:xfrm>
            <a:off x="3058652" y="2495846"/>
            <a:ext cx="13666841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</a:t>
            </a:r>
            <a:r>
              <a:rPr lang="hu-HU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FÓRUM </a:t>
            </a:r>
          </a:p>
          <a:p>
            <a:pPr algn="ctr">
              <a:lnSpc>
                <a:spcPts val="6900"/>
              </a:lnSpc>
            </a:pP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Híd az Egyetem és a </a:t>
            </a:r>
            <a:r>
              <a:rPr lang="hu-HU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</a:t>
            </a: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unkaerőpiac </a:t>
            </a:r>
            <a:r>
              <a:rPr lang="hu-HU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</a:t>
            </a: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özött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4800" y="5590283"/>
            <a:ext cx="1196340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hu-HU" sz="3200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Eigner György – György Anna – Nagy Anita</a:t>
            </a:r>
          </a:p>
          <a:p>
            <a:pPr algn="ctr">
              <a:lnSpc>
                <a:spcPts val="2801"/>
              </a:lnSpc>
            </a:pPr>
            <a:endParaRPr lang="hu-HU" sz="3200" b="1" dirty="0">
              <a:solidFill>
                <a:srgbClr val="034383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2801"/>
              </a:lnSpc>
            </a:pPr>
            <a:r>
              <a:rPr lang="en-US" sz="3200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2025. </a:t>
            </a:r>
            <a:r>
              <a:rPr lang="hu-HU" sz="3200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á</a:t>
            </a:r>
            <a:r>
              <a:rPr lang="en-US" sz="3200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prilis</a:t>
            </a:r>
            <a:r>
              <a:rPr lang="hu-HU" sz="3200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15.</a:t>
            </a:r>
            <a:endParaRPr lang="en-US" sz="3200" b="1" dirty="0">
              <a:solidFill>
                <a:srgbClr val="034383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EF7604D-D2F3-2CA7-69B6-B8F59B39F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259" r="16667" b="15186"/>
          <a:stretch/>
        </p:blipFill>
        <p:spPr>
          <a:xfrm>
            <a:off x="13335000" y="7247547"/>
            <a:ext cx="1460840" cy="160221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0FF7B70-D37F-9C54-D06F-AB78350368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415" y="8723"/>
            <a:ext cx="3846689" cy="17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1607" y="1047750"/>
            <a:ext cx="15584786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MÉRNÖK INFORMATIKUS​ BSC SZAK</a:t>
            </a:r>
          </a:p>
        </p:txBody>
      </p:sp>
      <p:sp>
        <p:nvSpPr>
          <p:cNvPr id="3" name="Freeform 3"/>
          <p:cNvSpPr/>
          <p:nvPr/>
        </p:nvSpPr>
        <p:spPr>
          <a:xfrm rot="5406812">
            <a:off x="-503030" y="-457600"/>
            <a:ext cx="3977275" cy="3977275"/>
          </a:xfrm>
          <a:custGeom>
            <a:avLst/>
            <a:gdLst/>
            <a:ahLst/>
            <a:cxnLst/>
            <a:rect l="l" t="t" r="r" b="b"/>
            <a:pathLst>
              <a:path w="3977275" h="3977275">
                <a:moveTo>
                  <a:pt x="0" y="0"/>
                </a:moveTo>
                <a:lnTo>
                  <a:pt x="3977275" y="0"/>
                </a:lnTo>
                <a:lnTo>
                  <a:pt x="3977275" y="3977275"/>
                </a:lnTo>
                <a:lnTo>
                  <a:pt x="0" y="397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4725016" y="59179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836" y="1117654"/>
            <a:ext cx="12119105" cy="90248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60065" y="3535489"/>
            <a:ext cx="182433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Szakdolgozat</a:t>
            </a:r>
          </a:p>
        </p:txBody>
      </p:sp>
      <p:sp>
        <p:nvSpPr>
          <p:cNvPr id="7" name="Freeform 7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4712764" y="3926965"/>
            <a:ext cx="31893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72722" y="3191318"/>
            <a:ext cx="8486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kredit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217939" y="2087411"/>
            <a:ext cx="6273345" cy="834969"/>
            <a:chOff x="0" y="0"/>
            <a:chExt cx="1652239" cy="2199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2239" cy="219910"/>
            </a:xfrm>
            <a:custGeom>
              <a:avLst/>
              <a:gdLst/>
              <a:ahLst/>
              <a:cxnLst/>
              <a:rect l="l" t="t" r="r" b="b"/>
              <a:pathLst>
                <a:path w="1652239" h="219910">
                  <a:moveTo>
                    <a:pt x="0" y="0"/>
                  </a:moveTo>
                  <a:lnTo>
                    <a:pt x="1652239" y="0"/>
                  </a:lnTo>
                  <a:lnTo>
                    <a:pt x="1652239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52239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63321" y="2767511"/>
            <a:ext cx="2729485" cy="834969"/>
            <a:chOff x="0" y="0"/>
            <a:chExt cx="718877" cy="2199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8877" cy="219910"/>
            </a:xfrm>
            <a:custGeom>
              <a:avLst/>
              <a:gdLst/>
              <a:ahLst/>
              <a:cxnLst/>
              <a:rect l="l" t="t" r="r" b="b"/>
              <a:pathLst>
                <a:path w="718877" h="219910">
                  <a:moveTo>
                    <a:pt x="0" y="0"/>
                  </a:moveTo>
                  <a:lnTo>
                    <a:pt x="718877" y="0"/>
                  </a:lnTo>
                  <a:lnTo>
                    <a:pt x="718877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18877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197031" y="2504896"/>
            <a:ext cx="305134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Szabadon választható szakmai tárgyak </a:t>
            </a:r>
          </a:p>
          <a:p>
            <a:pPr algn="just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22 kredit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97031" y="4177458"/>
            <a:ext cx="568138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Alapozó tárgyak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61 kredit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Matematika, természettudomány, </a:t>
            </a:r>
            <a:endParaRPr lang="hu-HU" sz="21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humán-gazdasági tárgyak​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836245" y="3464741"/>
            <a:ext cx="2071977" cy="834969"/>
            <a:chOff x="0" y="0"/>
            <a:chExt cx="545706" cy="2199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5706" cy="219910"/>
            </a:xfrm>
            <a:custGeom>
              <a:avLst/>
              <a:gdLst/>
              <a:ahLst/>
              <a:cxnLst/>
              <a:rect l="l" t="t" r="r" b="b"/>
              <a:pathLst>
                <a:path w="545706" h="219910">
                  <a:moveTo>
                    <a:pt x="0" y="0"/>
                  </a:moveTo>
                  <a:lnTo>
                    <a:pt x="545706" y="0"/>
                  </a:lnTo>
                  <a:lnTo>
                    <a:pt x="54570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4570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289166" y="3191318"/>
            <a:ext cx="194807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Szakdolgozat</a:t>
            </a:r>
          </a:p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 kredit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478182" y="4795129"/>
            <a:ext cx="2071977" cy="834969"/>
            <a:chOff x="0" y="0"/>
            <a:chExt cx="545706" cy="2199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5706" cy="219910"/>
            </a:xfrm>
            <a:custGeom>
              <a:avLst/>
              <a:gdLst/>
              <a:ahLst/>
              <a:cxnLst/>
              <a:rect l="l" t="t" r="r" b="b"/>
              <a:pathLst>
                <a:path w="545706" h="219910">
                  <a:moveTo>
                    <a:pt x="0" y="0"/>
                  </a:moveTo>
                  <a:lnTo>
                    <a:pt x="545706" y="0"/>
                  </a:lnTo>
                  <a:lnTo>
                    <a:pt x="54570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4570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13351" y="4509260"/>
            <a:ext cx="3751630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Specializáció</a:t>
            </a:r>
          </a:p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25 kredit</a:t>
            </a:r>
          </a:p>
          <a:p>
            <a:pPr algn="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Pl.: HTML5, PHP, Mobilalkalmazás fejlesztés, Esport​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941861" y="8423331"/>
            <a:ext cx="3788185" cy="834969"/>
            <a:chOff x="0" y="0"/>
            <a:chExt cx="997711" cy="219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97711" cy="219910"/>
            </a:xfrm>
            <a:custGeom>
              <a:avLst/>
              <a:gdLst/>
              <a:ahLst/>
              <a:cxnLst/>
              <a:rect l="l" t="t" r="r" b="b"/>
              <a:pathLst>
                <a:path w="997711" h="219910">
                  <a:moveTo>
                    <a:pt x="0" y="0"/>
                  </a:moveTo>
                  <a:lnTo>
                    <a:pt x="997711" y="0"/>
                  </a:lnTo>
                  <a:lnTo>
                    <a:pt x="997711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97711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197031" y="6664753"/>
            <a:ext cx="7403366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Szakmai törzsanyag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87 kredit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Programozás, digitális 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rendszerek, hálózat biztonság, 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adatbázisok​</a:t>
            </a:r>
          </a:p>
        </p:txBody>
      </p:sp>
      <p:sp>
        <p:nvSpPr>
          <p:cNvPr id="30" name="AutoShape 30"/>
          <p:cNvSpPr/>
          <p:nvPr/>
        </p:nvSpPr>
        <p:spPr>
          <a:xfrm>
            <a:off x="6133835" y="3661707"/>
            <a:ext cx="584160" cy="34400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1" name="AutoShape 31"/>
          <p:cNvSpPr/>
          <p:nvPr/>
        </p:nvSpPr>
        <p:spPr>
          <a:xfrm>
            <a:off x="5480781" y="3661707"/>
            <a:ext cx="6530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2" name="AutoShape 32"/>
          <p:cNvSpPr/>
          <p:nvPr/>
        </p:nvSpPr>
        <p:spPr>
          <a:xfrm>
            <a:off x="5354612" y="5490970"/>
            <a:ext cx="42978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3" name="AutoShape 33"/>
          <p:cNvSpPr/>
          <p:nvPr/>
        </p:nvSpPr>
        <p:spPr>
          <a:xfrm flipV="1">
            <a:off x="10760523" y="3100844"/>
            <a:ext cx="12544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4" name="AutoShape 34"/>
          <p:cNvSpPr/>
          <p:nvPr/>
        </p:nvSpPr>
        <p:spPr>
          <a:xfrm flipV="1">
            <a:off x="9830054" y="3094665"/>
            <a:ext cx="930469" cy="8578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5" name="AutoShape 35"/>
          <p:cNvSpPr/>
          <p:nvPr/>
        </p:nvSpPr>
        <p:spPr>
          <a:xfrm flipV="1">
            <a:off x="10557930" y="5193563"/>
            <a:ext cx="1457054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6" name="AutoShape 36"/>
          <p:cNvSpPr/>
          <p:nvPr/>
        </p:nvSpPr>
        <p:spPr>
          <a:xfrm>
            <a:off x="10156555" y="7582121"/>
            <a:ext cx="1740508" cy="5006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18283"/>
            <a:ext cx="15702433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MÉRNÖK INFORMATIKUS BSC SZAK​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 flipH="1">
            <a:off x="11919472" y="3128997"/>
            <a:ext cx="9144000" cy="6129303"/>
          </a:xfrm>
          <a:custGeom>
            <a:avLst/>
            <a:gdLst/>
            <a:ahLst/>
            <a:cxnLst/>
            <a:rect l="l" t="t" r="r" b="b"/>
            <a:pathLst>
              <a:path w="9144000" h="6129303">
                <a:moveTo>
                  <a:pt x="9144000" y="0"/>
                </a:moveTo>
                <a:lnTo>
                  <a:pt x="0" y="0"/>
                </a:lnTo>
                <a:lnTo>
                  <a:pt x="0" y="6129303"/>
                </a:lnTo>
                <a:lnTo>
                  <a:pt x="9144000" y="6129303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/>
            <a:stretch>
              <a:fillRect l="-8162" t="-54429" r="-67001" b="-19347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697420" y="3081372"/>
            <a:ext cx="10039132" cy="6148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8285" lvl="1">
              <a:lnSpc>
                <a:spcPts val="3219"/>
              </a:lnSpc>
            </a:pP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         Szakmai ismeretek​</a:t>
            </a:r>
            <a:endParaRPr lang="en-US" sz="2800" dirty="0">
              <a:ea typeface="Calibri"/>
              <a:cs typeface="Calibri"/>
            </a:endParaRPr>
          </a:p>
          <a:p>
            <a:pPr marL="248285" lvl="1">
              <a:lnSpc>
                <a:spcPts val="3219"/>
              </a:lnSpc>
            </a:pPr>
            <a:endParaRPr lang="en-US" sz="2800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  <a:sym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haladó programozási és szoftvertechnológiai ismeretek;​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korszerű grafikus programozási környezetek használata;​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adatbázisok tervezése, Big Data és üzleti intelligencia ismerete</a:t>
            </a:r>
            <a:r>
              <a:rPr lang="hu-HU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,</a:t>
            </a: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adatbányászat,</a:t>
            </a:r>
            <a:r>
              <a:rPr lang="hu-HU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;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mesterséges intelligencia</a:t>
            </a:r>
            <a:r>
              <a:rPr lang="hu-HU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;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korszerű operációs rendszerek és számítógépes hálózatok telepítése, konfigurálása, továbbfejlesztése;​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szerverszolgáltatások telepítése, üzemeltetése és adatbiztonsága;​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alkalmazásfejlesztés mobilplatformokon (Android, iOS, </a:t>
            </a:r>
            <a:r>
              <a:rPr lang="hu-HU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cross platform</a:t>
            </a: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);​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robotrendszerek programozása;​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felhőszolgáltatási technológiák és információbiztonsági ismeretek.​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495935" lvl="1" indent="-247650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Informatikai biztonság ismeretek​</a:t>
            </a:r>
            <a:endParaRPr lang="en-US" sz="22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2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1607" y="1273617"/>
            <a:ext cx="1558478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ÜZEMMÉRNÖK INFORMATIKUS​ BPROF SZAK</a:t>
            </a:r>
            <a:endParaRPr lang="en-US" sz="5000" b="1" dirty="0">
              <a:solidFill>
                <a:srgbClr val="034383"/>
              </a:solidFill>
              <a:latin typeface="Ubuntu Bold"/>
              <a:ea typeface="Ubuntu Bold"/>
              <a:cs typeface="Ubuntu Bold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-1028700" y="-42342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4" name="Freeform 4"/>
          <p:cNvSpPr/>
          <p:nvPr/>
        </p:nvSpPr>
        <p:spPr>
          <a:xfrm rot="5406775" flipH="1" flipV="1">
            <a:off x="14920752" y="6735957"/>
            <a:ext cx="3834127" cy="3834127"/>
          </a:xfrm>
          <a:custGeom>
            <a:avLst/>
            <a:gdLst/>
            <a:ahLst/>
            <a:cxnLst/>
            <a:rect l="l" t="t" r="r" b="b"/>
            <a:pathLst>
              <a:path w="3834127" h="3834127">
                <a:moveTo>
                  <a:pt x="3834127" y="3834126"/>
                </a:moveTo>
                <a:lnTo>
                  <a:pt x="0" y="3834126"/>
                </a:lnTo>
                <a:lnTo>
                  <a:pt x="0" y="0"/>
                </a:lnTo>
                <a:lnTo>
                  <a:pt x="3834127" y="0"/>
                </a:lnTo>
                <a:lnTo>
                  <a:pt x="3834127" y="38341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518" y="1025942"/>
            <a:ext cx="13857382" cy="915545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7" name="Group 7"/>
          <p:cNvGrpSpPr/>
          <p:nvPr/>
        </p:nvGrpSpPr>
        <p:grpSpPr>
          <a:xfrm>
            <a:off x="9226548" y="8292477"/>
            <a:ext cx="2941225" cy="834969"/>
            <a:chOff x="0" y="0"/>
            <a:chExt cx="774644" cy="2199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4644" cy="219910"/>
            </a:xfrm>
            <a:custGeom>
              <a:avLst/>
              <a:gdLst/>
              <a:ahLst/>
              <a:cxnLst/>
              <a:rect l="l" t="t" r="r" b="b"/>
              <a:pathLst>
                <a:path w="774644" h="219910">
                  <a:moveTo>
                    <a:pt x="0" y="0"/>
                  </a:moveTo>
                  <a:lnTo>
                    <a:pt x="774644" y="0"/>
                  </a:lnTo>
                  <a:lnTo>
                    <a:pt x="774644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74644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824262" y="5940972"/>
            <a:ext cx="5801507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Szakmai Törzsanyag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74 kredit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Programozás, digitális rendszerek, hálózat biztonság, adatbázisok​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01434" y="2594418"/>
            <a:ext cx="8486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kredit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2230" y="2489643"/>
            <a:ext cx="8486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kredit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88970" y="3831080"/>
            <a:ext cx="8486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kredit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16331" y="7052322"/>
            <a:ext cx="8486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kredit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330821" y="2132193"/>
            <a:ext cx="3732464" cy="834969"/>
            <a:chOff x="0" y="0"/>
            <a:chExt cx="983036" cy="219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83036" cy="219910"/>
            </a:xfrm>
            <a:custGeom>
              <a:avLst/>
              <a:gdLst/>
              <a:ahLst/>
              <a:cxnLst/>
              <a:rect l="l" t="t" r="r" b="b"/>
              <a:pathLst>
                <a:path w="983036" h="219910">
                  <a:moveTo>
                    <a:pt x="0" y="0"/>
                  </a:moveTo>
                  <a:lnTo>
                    <a:pt x="983036" y="0"/>
                  </a:lnTo>
                  <a:lnTo>
                    <a:pt x="98303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8303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824262" y="2976254"/>
            <a:ext cx="5343238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Alapozó tárgyak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35 kredit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Matematika, természettudomány, humán-gazdasági tárgyak​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657778" y="2043583"/>
            <a:ext cx="3732464" cy="834969"/>
            <a:chOff x="0" y="0"/>
            <a:chExt cx="983036" cy="2199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83036" cy="219910"/>
            </a:xfrm>
            <a:custGeom>
              <a:avLst/>
              <a:gdLst/>
              <a:ahLst/>
              <a:cxnLst/>
              <a:rect l="l" t="t" r="r" b="b"/>
              <a:pathLst>
                <a:path w="983036" h="219910">
                  <a:moveTo>
                    <a:pt x="0" y="0"/>
                  </a:moveTo>
                  <a:lnTo>
                    <a:pt x="983036" y="0"/>
                  </a:lnTo>
                  <a:lnTo>
                    <a:pt x="98303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8303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83867" y="4806570"/>
            <a:ext cx="3732464" cy="834969"/>
            <a:chOff x="0" y="0"/>
            <a:chExt cx="983036" cy="2199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83036" cy="219910"/>
            </a:xfrm>
            <a:custGeom>
              <a:avLst/>
              <a:gdLst/>
              <a:ahLst/>
              <a:cxnLst/>
              <a:rect l="l" t="t" r="r" b="b"/>
              <a:pathLst>
                <a:path w="983036" h="219910">
                  <a:moveTo>
                    <a:pt x="0" y="0"/>
                  </a:moveTo>
                  <a:lnTo>
                    <a:pt x="983036" y="0"/>
                  </a:lnTo>
                  <a:lnTo>
                    <a:pt x="98303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8303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00938" y="3368856"/>
            <a:ext cx="5664010" cy="834969"/>
            <a:chOff x="0" y="0"/>
            <a:chExt cx="1491756" cy="21991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91756" cy="219910"/>
            </a:xfrm>
            <a:custGeom>
              <a:avLst/>
              <a:gdLst/>
              <a:ahLst/>
              <a:cxnLst/>
              <a:rect l="l" t="t" r="r" b="b"/>
              <a:pathLst>
                <a:path w="1491756" h="219910">
                  <a:moveTo>
                    <a:pt x="0" y="0"/>
                  </a:moveTo>
                  <a:lnTo>
                    <a:pt x="1491756" y="0"/>
                  </a:lnTo>
                  <a:lnTo>
                    <a:pt x="1491756" y="219910"/>
                  </a:lnTo>
                  <a:lnTo>
                    <a:pt x="0" y="219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91756" cy="25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86100" y="6632139"/>
            <a:ext cx="2741499" cy="458283"/>
            <a:chOff x="0" y="0"/>
            <a:chExt cx="722041" cy="120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22041" cy="120700"/>
            </a:xfrm>
            <a:custGeom>
              <a:avLst/>
              <a:gdLst/>
              <a:ahLst/>
              <a:cxnLst/>
              <a:rect l="l" t="t" r="r" b="b"/>
              <a:pathLst>
                <a:path w="722041" h="120700">
                  <a:moveTo>
                    <a:pt x="0" y="0"/>
                  </a:moveTo>
                  <a:lnTo>
                    <a:pt x="722041" y="0"/>
                  </a:lnTo>
                  <a:lnTo>
                    <a:pt x="722041" y="120700"/>
                  </a:lnTo>
                  <a:lnTo>
                    <a:pt x="0" y="120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722041" cy="1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287028" y="7112921"/>
            <a:ext cx="2741499" cy="458283"/>
            <a:chOff x="0" y="0"/>
            <a:chExt cx="722041" cy="1207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22041" cy="120700"/>
            </a:xfrm>
            <a:custGeom>
              <a:avLst/>
              <a:gdLst/>
              <a:ahLst/>
              <a:cxnLst/>
              <a:rect l="l" t="t" r="r" b="b"/>
              <a:pathLst>
                <a:path w="722041" h="120700">
                  <a:moveTo>
                    <a:pt x="0" y="0"/>
                  </a:moveTo>
                  <a:lnTo>
                    <a:pt x="722041" y="0"/>
                  </a:lnTo>
                  <a:lnTo>
                    <a:pt x="722041" y="120700"/>
                  </a:lnTo>
                  <a:lnTo>
                    <a:pt x="0" y="120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722041" cy="1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31271" y="2352479"/>
            <a:ext cx="468506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Kooperatív blokk</a:t>
            </a:r>
          </a:p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30 kredit</a:t>
            </a:r>
          </a:p>
          <a:p>
            <a:pPr algn="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Projektmunka, szakdolgozat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1271" y="4218846"/>
            <a:ext cx="468506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Szabadon választható szakmai tárgyak</a:t>
            </a:r>
          </a:p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11 kredit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-382627" y="6352101"/>
            <a:ext cx="5498958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Specializáció</a:t>
            </a:r>
          </a:p>
          <a:p>
            <a:pPr algn="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50 kredit</a:t>
            </a:r>
          </a:p>
          <a:p>
            <a:pPr algn="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Pl.: HTML5, PHP, Mobilalkalmazás fejlesztés, Esport​</a:t>
            </a:r>
          </a:p>
        </p:txBody>
      </p:sp>
      <p:sp>
        <p:nvSpPr>
          <p:cNvPr id="37" name="AutoShape 37"/>
          <p:cNvSpPr/>
          <p:nvPr/>
        </p:nvSpPr>
        <p:spPr>
          <a:xfrm>
            <a:off x="5412350" y="2897602"/>
            <a:ext cx="110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8" name="AutoShape 38"/>
          <p:cNvSpPr/>
          <p:nvPr/>
        </p:nvSpPr>
        <p:spPr>
          <a:xfrm>
            <a:off x="6519649" y="2893423"/>
            <a:ext cx="744983" cy="59647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39" name="AutoShape 39"/>
          <p:cNvSpPr/>
          <p:nvPr/>
        </p:nvSpPr>
        <p:spPr>
          <a:xfrm flipV="1">
            <a:off x="5412350" y="4833844"/>
            <a:ext cx="55259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40" name="AutoShape 40"/>
          <p:cNvSpPr/>
          <p:nvPr/>
        </p:nvSpPr>
        <p:spPr>
          <a:xfrm>
            <a:off x="5412350" y="7257744"/>
            <a:ext cx="110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41" name="AutoShape 41"/>
          <p:cNvSpPr/>
          <p:nvPr/>
        </p:nvSpPr>
        <p:spPr>
          <a:xfrm>
            <a:off x="10644455" y="3805391"/>
            <a:ext cx="110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42" name="AutoShape 42"/>
          <p:cNvSpPr/>
          <p:nvPr/>
        </p:nvSpPr>
        <p:spPr>
          <a:xfrm flipV="1">
            <a:off x="9671463" y="3802951"/>
            <a:ext cx="963664" cy="5411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43" name="AutoShape 43"/>
          <p:cNvSpPr/>
          <p:nvPr/>
        </p:nvSpPr>
        <p:spPr>
          <a:xfrm>
            <a:off x="10544854" y="6751232"/>
            <a:ext cx="110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599233"/>
            <a:ext cx="15702433" cy="75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</a:pPr>
            <a:r>
              <a:rPr lang="en-US" sz="51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ÜZEMMÉRNÖK INFORMATIKUS BPROF SZAK​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 flipH="1">
            <a:off x="11587788" y="3128997"/>
            <a:ext cx="9144000" cy="6080760"/>
          </a:xfrm>
          <a:custGeom>
            <a:avLst/>
            <a:gdLst/>
            <a:ahLst/>
            <a:cxnLst/>
            <a:rect l="l" t="t" r="r" b="b"/>
            <a:pathLst>
              <a:path w="9144000" h="6080760">
                <a:moveTo>
                  <a:pt x="9144000" y="0"/>
                </a:moveTo>
                <a:lnTo>
                  <a:pt x="0" y="0"/>
                </a:lnTo>
                <a:lnTo>
                  <a:pt x="0" y="6080760"/>
                </a:lnTo>
                <a:lnTo>
                  <a:pt x="9144000" y="608076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662000" y="2582557"/>
            <a:ext cx="9701515" cy="825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algn="l">
              <a:lnSpc>
                <a:spcPts val="3359"/>
              </a:lnSpc>
              <a:spcBef>
                <a:spcPct val="0"/>
              </a:spcBef>
            </a:pPr>
            <a:r>
              <a:rPr lang="en-US" sz="235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</a:t>
            </a:r>
            <a:r>
              <a:rPr lang="en-US" sz="2350" b="1" u="none" strike="noStrike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LHELYEZKEDÉSI LEHETŐSÉGEK​</a:t>
            </a:r>
            <a:endParaRPr lang="en-US" sz="2350" dirty="0"/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5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IT szektor, informatikusi munkakör (programozó, rendszerüzemeltető, tesztelő)​</a:t>
            </a:r>
            <a:endParaRPr lang="en-US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259080" lvl="1">
              <a:lnSpc>
                <a:spcPts val="3359"/>
              </a:lnSpc>
              <a:spcBef>
                <a:spcPct val="0"/>
              </a:spcBef>
            </a:pPr>
            <a:r>
              <a:rPr lang="en-US" sz="235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SZAKMAI ISMERETEK</a:t>
            </a:r>
            <a:endParaRPr lang="en-US" sz="2350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</a:endParaRPr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5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Adatbázisok, adatszerkezetek és párhuzamos programozás alapjai, beágyazott és érzékelőalapú rendszerek, devops a szoftverfejlesztésben, elektronika és digitális rendszerek alapjai, full-stack szoftverfejlesztés, hacker eszközök, technikák, logelemzés, haladó szoftverfejlesztés, Informatikai biztonság, IT auditálás, mobilprogramozás, vállalkozásszervezés és projektmenedzsment​</a:t>
            </a:r>
            <a:endParaRPr lang="en-US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50" b="1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Kooperatív blokk</a:t>
            </a:r>
            <a:r>
              <a:rPr lang="en-US" sz="235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: projektmunka, szakdolgozatkészítés, cégnél végzett szakmai gyakorlat alapján​</a:t>
            </a:r>
            <a:endParaRPr lang="en-US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517525" lvl="1" indent="-258445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endParaRPr lang="en-US" sz="235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 Bold"/>
            </a:endParaRPr>
          </a:p>
          <a:p>
            <a:pPr marL="259080" lvl="1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SPECIALIZÁCIÓK​</a:t>
            </a:r>
            <a:endParaRPr lang="en-US" sz="2399" b="1" u="none" strike="noStrike" dirty="0">
              <a:solidFill>
                <a:srgbClr val="0D1D29"/>
              </a:solidFill>
              <a:latin typeface="Open Sans 1 Bold"/>
              <a:ea typeface="Open Sans 1 Bold"/>
              <a:cs typeface="Open Sans 1 Bold"/>
            </a:endParaRPr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5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Szoftvertervezés- és fejlesztés​</a:t>
            </a:r>
            <a:endParaRPr lang="en-US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5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Kiberbiztonság​</a:t>
            </a:r>
            <a:endParaRPr lang="hu-HU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17525" lvl="1" indent="-258445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hu-HU" sz="23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Rendszerüzemeltető (2025 ősztől)</a:t>
            </a:r>
            <a:endParaRPr lang="en-US" sz="235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0505" y="1066800"/>
            <a:ext cx="13766990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 dirty="0">
                <a:solidFill>
                  <a:srgbClr val="1D294D"/>
                </a:solidFill>
                <a:latin typeface="Ubuntu Bold"/>
                <a:ea typeface="Ubuntu Bold"/>
                <a:cs typeface="Ubuntu Bold"/>
                <a:sym typeface="Ubuntu Bold"/>
              </a:rPr>
              <a:t>SPECIALIZÁCIÓK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711664" y="3285309"/>
            <a:ext cx="5384336" cy="5972991"/>
            <a:chOff x="0" y="0"/>
            <a:chExt cx="2180105" cy="2418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0105" cy="2418450"/>
            </a:xfrm>
            <a:custGeom>
              <a:avLst/>
              <a:gdLst/>
              <a:ahLst/>
              <a:cxnLst/>
              <a:rect l="l" t="t" r="r" b="b"/>
              <a:pathLst>
                <a:path w="2180105" h="2418450">
                  <a:moveTo>
                    <a:pt x="0" y="0"/>
                  </a:moveTo>
                  <a:lnTo>
                    <a:pt x="2180105" y="0"/>
                  </a:lnTo>
                  <a:lnTo>
                    <a:pt x="2180105" y="2418450"/>
                  </a:lnTo>
                  <a:lnTo>
                    <a:pt x="0" y="241845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80105" cy="245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253397" y="2887542"/>
            <a:ext cx="4329029" cy="1217249"/>
            <a:chOff x="0" y="0"/>
            <a:chExt cx="1752814" cy="4928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2814" cy="492861"/>
            </a:xfrm>
            <a:custGeom>
              <a:avLst/>
              <a:gdLst/>
              <a:ahLst/>
              <a:cxnLst/>
              <a:rect l="l" t="t" r="r" b="b"/>
              <a:pathLst>
                <a:path w="1752814" h="492861">
                  <a:moveTo>
                    <a:pt x="0" y="0"/>
                  </a:moveTo>
                  <a:lnTo>
                    <a:pt x="1752814" y="0"/>
                  </a:lnTo>
                  <a:lnTo>
                    <a:pt x="1752814" y="492861"/>
                  </a:lnTo>
                  <a:lnTo>
                    <a:pt x="0" y="492861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52814" cy="530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6451832" y="3285309"/>
            <a:ext cx="5384336" cy="5972991"/>
            <a:chOff x="0" y="0"/>
            <a:chExt cx="2180105" cy="2418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0105" cy="2418450"/>
            </a:xfrm>
            <a:custGeom>
              <a:avLst/>
              <a:gdLst/>
              <a:ahLst/>
              <a:cxnLst/>
              <a:rect l="l" t="t" r="r" b="b"/>
              <a:pathLst>
                <a:path w="2180105" h="2418450">
                  <a:moveTo>
                    <a:pt x="0" y="0"/>
                  </a:moveTo>
                  <a:lnTo>
                    <a:pt x="2180105" y="0"/>
                  </a:lnTo>
                  <a:lnTo>
                    <a:pt x="2180105" y="2418450"/>
                  </a:lnTo>
                  <a:lnTo>
                    <a:pt x="0" y="241845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80105" cy="245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6979486" y="2905926"/>
            <a:ext cx="4329029" cy="1217249"/>
            <a:chOff x="0" y="0"/>
            <a:chExt cx="1752814" cy="4928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52814" cy="492861"/>
            </a:xfrm>
            <a:custGeom>
              <a:avLst/>
              <a:gdLst/>
              <a:ahLst/>
              <a:cxnLst/>
              <a:rect l="l" t="t" r="r" b="b"/>
              <a:pathLst>
                <a:path w="1752814" h="492861">
                  <a:moveTo>
                    <a:pt x="0" y="0"/>
                  </a:moveTo>
                  <a:lnTo>
                    <a:pt x="1752814" y="0"/>
                  </a:lnTo>
                  <a:lnTo>
                    <a:pt x="1752814" y="492861"/>
                  </a:lnTo>
                  <a:lnTo>
                    <a:pt x="0" y="492861"/>
                  </a:lnTo>
                  <a:close/>
                </a:path>
              </a:pathLst>
            </a:custGeom>
            <a:solidFill>
              <a:srgbClr val="F9B00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52814" cy="530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2163840" y="3285309"/>
            <a:ext cx="5384336" cy="5972991"/>
            <a:chOff x="0" y="0"/>
            <a:chExt cx="2180105" cy="24184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0105" cy="2418450"/>
            </a:xfrm>
            <a:custGeom>
              <a:avLst/>
              <a:gdLst/>
              <a:ahLst/>
              <a:cxnLst/>
              <a:rect l="l" t="t" r="r" b="b"/>
              <a:pathLst>
                <a:path w="2180105" h="2418450">
                  <a:moveTo>
                    <a:pt x="0" y="0"/>
                  </a:moveTo>
                  <a:lnTo>
                    <a:pt x="2180105" y="0"/>
                  </a:lnTo>
                  <a:lnTo>
                    <a:pt x="2180105" y="2418450"/>
                  </a:lnTo>
                  <a:lnTo>
                    <a:pt x="0" y="241845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80105" cy="245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2719654" y="2905926"/>
            <a:ext cx="4329029" cy="1217249"/>
            <a:chOff x="0" y="0"/>
            <a:chExt cx="1752814" cy="4928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52814" cy="492861"/>
            </a:xfrm>
            <a:custGeom>
              <a:avLst/>
              <a:gdLst/>
              <a:ahLst/>
              <a:cxnLst/>
              <a:rect l="l" t="t" r="r" b="b"/>
              <a:pathLst>
                <a:path w="1752814" h="492861">
                  <a:moveTo>
                    <a:pt x="0" y="0"/>
                  </a:moveTo>
                  <a:lnTo>
                    <a:pt x="1752814" y="0"/>
                  </a:lnTo>
                  <a:lnTo>
                    <a:pt x="1752814" y="492861"/>
                  </a:lnTo>
                  <a:lnTo>
                    <a:pt x="0" y="492861"/>
                  </a:lnTo>
                  <a:close/>
                </a:path>
              </a:pathLst>
            </a:custGeom>
            <a:solidFill>
              <a:srgbClr val="9AD1F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752814" cy="530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5832" y="3154218"/>
            <a:ext cx="6096000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BSC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10080" y="3154218"/>
            <a:ext cx="6096000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BPROF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36168" y="3154218"/>
            <a:ext cx="609600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MSC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69887" y="-1193305"/>
            <a:ext cx="4364942" cy="2386610"/>
            <a:chOff x="0" y="0"/>
            <a:chExt cx="1149614" cy="6285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9614" cy="628572"/>
            </a:xfrm>
            <a:custGeom>
              <a:avLst/>
              <a:gdLst/>
              <a:ahLst/>
              <a:cxnLst/>
              <a:rect l="l" t="t" r="r" b="b"/>
              <a:pathLst>
                <a:path w="1149614" h="628572">
                  <a:moveTo>
                    <a:pt x="574807" y="628572"/>
                  </a:moveTo>
                  <a:lnTo>
                    <a:pt x="1149614" y="0"/>
                  </a:lnTo>
                  <a:lnTo>
                    <a:pt x="0" y="0"/>
                  </a:lnTo>
                  <a:lnTo>
                    <a:pt x="574807" y="628572"/>
                  </a:lnTo>
                  <a:close/>
                </a:path>
              </a:pathLst>
            </a:custGeom>
            <a:solidFill>
              <a:srgbClr val="F9B00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9627" y="6798"/>
              <a:ext cx="790360" cy="32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5400000" flipV="1">
            <a:off x="-1247163" y="-160646"/>
            <a:ext cx="4962244" cy="4962244"/>
          </a:xfrm>
          <a:custGeom>
            <a:avLst/>
            <a:gdLst/>
            <a:ahLst/>
            <a:cxnLst/>
            <a:rect l="l" t="t" r="r" b="b"/>
            <a:pathLst>
              <a:path w="4962244" h="4962244">
                <a:moveTo>
                  <a:pt x="0" y="4962244"/>
                </a:moveTo>
                <a:lnTo>
                  <a:pt x="4962244" y="4962244"/>
                </a:lnTo>
                <a:lnTo>
                  <a:pt x="4962244" y="0"/>
                </a:lnTo>
                <a:lnTo>
                  <a:pt x="0" y="0"/>
                </a:lnTo>
                <a:lnTo>
                  <a:pt x="0" y="49622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pSp>
        <p:nvGrpSpPr>
          <p:cNvPr id="28" name="Group 28"/>
          <p:cNvGrpSpPr/>
          <p:nvPr/>
        </p:nvGrpSpPr>
        <p:grpSpPr>
          <a:xfrm rot="-10800000">
            <a:off x="15076829" y="8198823"/>
            <a:ext cx="4364942" cy="2386610"/>
            <a:chOff x="0" y="0"/>
            <a:chExt cx="1149614" cy="6285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49614" cy="628572"/>
            </a:xfrm>
            <a:custGeom>
              <a:avLst/>
              <a:gdLst/>
              <a:ahLst/>
              <a:cxnLst/>
              <a:rect l="l" t="t" r="r" b="b"/>
              <a:pathLst>
                <a:path w="1149614" h="628572">
                  <a:moveTo>
                    <a:pt x="574807" y="628572"/>
                  </a:moveTo>
                  <a:lnTo>
                    <a:pt x="1149614" y="0"/>
                  </a:lnTo>
                  <a:lnTo>
                    <a:pt x="0" y="0"/>
                  </a:lnTo>
                  <a:lnTo>
                    <a:pt x="574807" y="628572"/>
                  </a:lnTo>
                  <a:close/>
                </a:path>
              </a:pathLst>
            </a:custGeom>
            <a:solidFill>
              <a:srgbClr val="F9B00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79627" y="6798"/>
              <a:ext cx="790360" cy="32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67477" y="4304150"/>
            <a:ext cx="4300869" cy="448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B</a:t>
            </a:r>
            <a:r>
              <a:rPr lang="en-US" sz="230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ig Data és üzleti intelligencia​</a:t>
            </a:r>
          </a:p>
          <a:p>
            <a:pPr marL="496574" lvl="1" indent="-248287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Felhő szolgáltatási technológiák és IT biztonság​</a:t>
            </a:r>
          </a:p>
          <a:p>
            <a:pPr marL="496574" lvl="1" indent="-248287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IoT, Beágyazott rendszerek és robotika​</a:t>
            </a:r>
          </a:p>
          <a:p>
            <a:pPr marL="496574" lvl="1" indent="-248287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Mesterséges intelligencia​</a:t>
            </a:r>
          </a:p>
          <a:p>
            <a:pPr marL="496574" lvl="1" indent="-248287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Szoftvertervezés és –fejlesztés​</a:t>
            </a:r>
          </a:p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endParaRPr lang="en-US" sz="2300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021725" y="4304150"/>
            <a:ext cx="430086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Kib</a:t>
            </a:r>
            <a:r>
              <a:rPr lang="en-US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erbiztonsági​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Szoftvertervezés és –fejlesztés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Rendszerüzemeltető​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3219"/>
              </a:lnSpc>
              <a:spcBef>
                <a:spcPct val="0"/>
              </a:spcBef>
            </a:pP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747814" y="4304150"/>
            <a:ext cx="4549586" cy="530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Robotika​</a:t>
            </a: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(MI)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SOC elemző</a:t>
            </a: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(MI)</a:t>
            </a:r>
            <a:endParaRPr lang="hu-HU" sz="22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Kiberorvosi rendszerek (MI)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FinTech (GI)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Alkalmazott matematika (AM)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SOC elemző (KM)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Autóipari biztonság (KM)</a:t>
            </a: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Orvostechnika (KOT)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Kórháztechnika (KOT)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endParaRPr lang="hu-HU" sz="22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hu-HU" sz="22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Nincs spec (AT)</a:t>
            </a: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3219"/>
              </a:lnSpc>
              <a:spcBef>
                <a:spcPct val="0"/>
              </a:spcBef>
            </a:pPr>
            <a:endParaRPr lang="en-US" sz="22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6084" y="1343785"/>
            <a:ext cx="15315831" cy="62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4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2024/2025 SPECIALIZÁCIÓ LÉTSZÁMADATOK​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86084" y="2874656"/>
            <a:ext cx="15204424" cy="6805509"/>
            <a:chOff x="0" y="0"/>
            <a:chExt cx="6396133" cy="2862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96132" cy="2862913"/>
            </a:xfrm>
            <a:custGeom>
              <a:avLst/>
              <a:gdLst/>
              <a:ahLst/>
              <a:cxnLst/>
              <a:rect l="l" t="t" r="r" b="b"/>
              <a:pathLst>
                <a:path w="6396132" h="2862913">
                  <a:moveTo>
                    <a:pt x="0" y="0"/>
                  </a:moveTo>
                  <a:lnTo>
                    <a:pt x="6396132" y="0"/>
                  </a:lnTo>
                  <a:lnTo>
                    <a:pt x="6396132" y="2862913"/>
                  </a:lnTo>
                  <a:lnTo>
                    <a:pt x="0" y="2862913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96133" cy="2901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47240" y="2378501"/>
            <a:ext cx="14922435" cy="7109253"/>
            <a:chOff x="0" y="0"/>
            <a:chExt cx="6277507" cy="29906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77506" cy="2990691"/>
            </a:xfrm>
            <a:custGeom>
              <a:avLst/>
              <a:gdLst/>
              <a:ahLst/>
              <a:cxnLst/>
              <a:rect l="l" t="t" r="r" b="b"/>
              <a:pathLst>
                <a:path w="6277506" h="2990691">
                  <a:moveTo>
                    <a:pt x="0" y="0"/>
                  </a:moveTo>
                  <a:lnTo>
                    <a:pt x="6277506" y="0"/>
                  </a:lnTo>
                  <a:lnTo>
                    <a:pt x="6277506" y="2990691"/>
                  </a:lnTo>
                  <a:lnTo>
                    <a:pt x="0" y="299069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277507" cy="3028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AutoShape 9"/>
          <p:cNvSpPr/>
          <p:nvPr/>
        </p:nvSpPr>
        <p:spPr>
          <a:xfrm>
            <a:off x="2720942" y="3430829"/>
            <a:ext cx="6423058" cy="0"/>
          </a:xfrm>
          <a:prstGeom prst="line">
            <a:avLst/>
          </a:prstGeom>
          <a:ln w="38100" cap="flat">
            <a:solidFill>
              <a:srgbClr val="034383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sp>
        <p:nvSpPr>
          <p:cNvPr id="10" name="Freeform 10"/>
          <p:cNvSpPr/>
          <p:nvPr/>
        </p:nvSpPr>
        <p:spPr>
          <a:xfrm rot="5400000">
            <a:off x="11410522" y="-3276512"/>
            <a:ext cx="6562966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23" y="2977433"/>
            <a:ext cx="9081076" cy="689105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9532018" y="3430829"/>
            <a:ext cx="6423058" cy="0"/>
          </a:xfrm>
          <a:prstGeom prst="line">
            <a:avLst/>
          </a:prstGeom>
          <a:ln w="38100" cap="flat">
            <a:solidFill>
              <a:srgbClr val="034383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358" y="3104166"/>
            <a:ext cx="7709762" cy="322632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647240" y="3746646"/>
            <a:ext cx="4398810" cy="5365087"/>
            <a:chOff x="0" y="0"/>
            <a:chExt cx="1158534" cy="14130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8534" cy="1413027"/>
            </a:xfrm>
            <a:custGeom>
              <a:avLst/>
              <a:gdLst/>
              <a:ahLst/>
              <a:cxnLst/>
              <a:rect l="l" t="t" r="r" b="b"/>
              <a:pathLst>
                <a:path w="1158534" h="1413027">
                  <a:moveTo>
                    <a:pt x="0" y="0"/>
                  </a:moveTo>
                  <a:lnTo>
                    <a:pt x="1158534" y="0"/>
                  </a:lnTo>
                  <a:lnTo>
                    <a:pt x="1158534" y="1413027"/>
                  </a:lnTo>
                  <a:lnTo>
                    <a:pt x="0" y="1413027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58534" cy="14511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998791" y="2555569"/>
            <a:ext cx="586736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5"/>
              </a:lnSpc>
              <a:spcBef>
                <a:spcPct val="0"/>
              </a:spcBef>
            </a:pPr>
            <a:r>
              <a:rPr lang="en-US" sz="225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BSC MÉRNÖKINFORMATIKUS NAPPALI SPECIALIZÁCIÓK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09867" y="2555569"/>
            <a:ext cx="586736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5"/>
              </a:lnSpc>
              <a:spcBef>
                <a:spcPct val="0"/>
              </a:spcBef>
            </a:pPr>
            <a:r>
              <a:rPr lang="en-US" sz="225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BPROF ÜZEMMÉRNÖKINFORMATIKUS NAPPALI SPECIALIZÁCIÓK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3661" y="4158211"/>
            <a:ext cx="439881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Szoftvertervezés</a:t>
            </a:r>
          </a:p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és -fejlesztés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3661" y="5205418"/>
            <a:ext cx="4398810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Big Data és üzleti </a:t>
            </a:r>
          </a:p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intelligencia (nappali)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33661" y="6426113"/>
            <a:ext cx="4398810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Mesterséges intelligencia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86084" y="7205237"/>
            <a:ext cx="4398810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Felhő szolgáltatási</a:t>
            </a:r>
          </a:p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technológiák és IT biztonság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33661" y="8253006"/>
            <a:ext cx="4398810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IoT, beágyazott </a:t>
            </a:r>
          </a:p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rendszerek és robotika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532018" y="3746646"/>
            <a:ext cx="2824383" cy="3496691"/>
            <a:chOff x="0" y="0"/>
            <a:chExt cx="743870" cy="9209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43870" cy="920939"/>
            </a:xfrm>
            <a:custGeom>
              <a:avLst/>
              <a:gdLst/>
              <a:ahLst/>
              <a:cxnLst/>
              <a:rect l="l" t="t" r="r" b="b"/>
              <a:pathLst>
                <a:path w="743870" h="920939">
                  <a:moveTo>
                    <a:pt x="0" y="0"/>
                  </a:moveTo>
                  <a:lnTo>
                    <a:pt x="743870" y="0"/>
                  </a:lnTo>
                  <a:lnTo>
                    <a:pt x="743870" y="920939"/>
                  </a:lnTo>
                  <a:lnTo>
                    <a:pt x="0" y="92093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743870" cy="95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821108" y="4184882"/>
            <a:ext cx="4398810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Kiberbiztonság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03274" y="4767282"/>
            <a:ext cx="2516643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Szoftvertervezés</a:t>
            </a:r>
          </a:p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és -fejlesztés</a:t>
            </a:r>
          </a:p>
        </p:txBody>
      </p:sp>
      <p:sp>
        <p:nvSpPr>
          <p:cNvPr id="29" name="Freeform 2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6084" y="1057275"/>
            <a:ext cx="15315831" cy="62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4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2024/2025 SPECIALIZÁCIÓ LÉTSZÁMADATOK​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86084" y="2331773"/>
            <a:ext cx="15204424" cy="7348392"/>
            <a:chOff x="0" y="0"/>
            <a:chExt cx="6396133" cy="30912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96132" cy="3091290"/>
            </a:xfrm>
            <a:custGeom>
              <a:avLst/>
              <a:gdLst/>
              <a:ahLst/>
              <a:cxnLst/>
              <a:rect l="l" t="t" r="r" b="b"/>
              <a:pathLst>
                <a:path w="6396132" h="3091290">
                  <a:moveTo>
                    <a:pt x="0" y="0"/>
                  </a:moveTo>
                  <a:lnTo>
                    <a:pt x="6396132" y="0"/>
                  </a:lnTo>
                  <a:lnTo>
                    <a:pt x="6396132" y="3091290"/>
                  </a:lnTo>
                  <a:lnTo>
                    <a:pt x="0" y="3091290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96133" cy="3129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47240" y="1911986"/>
            <a:ext cx="14922435" cy="7574537"/>
            <a:chOff x="0" y="0"/>
            <a:chExt cx="6277507" cy="3186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77506" cy="3186424"/>
            </a:xfrm>
            <a:custGeom>
              <a:avLst/>
              <a:gdLst/>
              <a:ahLst/>
              <a:cxnLst/>
              <a:rect l="l" t="t" r="r" b="b"/>
              <a:pathLst>
                <a:path w="6277506" h="3186424">
                  <a:moveTo>
                    <a:pt x="0" y="0"/>
                  </a:moveTo>
                  <a:lnTo>
                    <a:pt x="6277506" y="0"/>
                  </a:lnTo>
                  <a:lnTo>
                    <a:pt x="6277506" y="3186424"/>
                  </a:lnTo>
                  <a:lnTo>
                    <a:pt x="0" y="3186424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277507" cy="322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89429" y="2256451"/>
            <a:ext cx="5867360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5"/>
              </a:lnSpc>
              <a:spcBef>
                <a:spcPct val="0"/>
              </a:spcBef>
            </a:pPr>
            <a:r>
              <a:rPr lang="en-US" sz="225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MSC SPECIALIZÁCIÓK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411580" y="2771807"/>
            <a:ext cx="6423058" cy="0"/>
          </a:xfrm>
          <a:prstGeom prst="line">
            <a:avLst/>
          </a:prstGeom>
          <a:ln w="38100" cap="flat">
            <a:solidFill>
              <a:srgbClr val="034383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sp>
        <p:nvSpPr>
          <p:cNvPr id="11" name="Freeform 11"/>
          <p:cNvSpPr/>
          <p:nvPr/>
        </p:nvSpPr>
        <p:spPr>
          <a:xfrm rot="5400000">
            <a:off x="11410522" y="-3276512"/>
            <a:ext cx="6562966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75" y="1580186"/>
            <a:ext cx="17271248" cy="918576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KORSZERŰ OKTATÁSI ÉS TECHNIKAI HÁTTÉR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1299289" y="3127194"/>
            <a:ext cx="9219709" cy="6131106"/>
          </a:xfrm>
          <a:custGeom>
            <a:avLst/>
            <a:gdLst/>
            <a:ahLst/>
            <a:cxnLst/>
            <a:rect l="l" t="t" r="r" b="b"/>
            <a:pathLst>
              <a:path w="9219709" h="6131106">
                <a:moveTo>
                  <a:pt x="0" y="0"/>
                </a:moveTo>
                <a:lnTo>
                  <a:pt x="9219709" y="0"/>
                </a:lnTo>
                <a:lnTo>
                  <a:pt x="9219709" y="6131106"/>
                </a:lnTo>
                <a:lnTo>
                  <a:pt x="0" y="6131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892127" y="3070044"/>
            <a:ext cx="8463533" cy="624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Korszerű informatikai laborok​</a:t>
            </a: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(p</a:t>
            </a: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</a:rPr>
              <a:t>l.: </a:t>
            </a: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</a:rPr>
              <a:t>Kiberlabor, AI labor, saját felhő, MedTech labor, stb.)</a:t>
            </a:r>
            <a:endParaRPr lang="en-US" sz="3400" dirty="0">
              <a:solidFill>
                <a:srgbClr val="000000"/>
              </a:solidFill>
              <a:latin typeface="Open Sans 1"/>
              <a:ea typeface="Open Sans 1"/>
              <a:cs typeface="Open Sans 1"/>
            </a:endParaRPr>
          </a:p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Globálisan az első HUAWEI </a:t>
            </a: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WiFi</a:t>
            </a: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-7 szabvány szerinti kampusz hálózat</a:t>
            </a:r>
            <a:endParaRPr lang="en-US" sz="34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VDI rendszerek fejlesztése</a:t>
            </a: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​</a:t>
            </a:r>
            <a:endParaRPr lang="en-US" sz="34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Elektronikus jegyzetek​</a:t>
            </a:r>
            <a:endParaRPr lang="en-US" sz="34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r>
              <a:rPr lang="en-US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Távolról elérhető oktatói ​és kutató </a:t>
            </a:r>
            <a:r>
              <a:rPr lang="hu-HU" sz="34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szolgáltatások</a:t>
            </a:r>
            <a:endParaRPr lang="en-US" sz="34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015" lvl="1" indent="-377190" algn="l">
              <a:lnSpc>
                <a:spcPts val="4899"/>
              </a:lnSpc>
              <a:buFont typeface="Arial"/>
              <a:buChar char="•"/>
            </a:pPr>
            <a:endParaRPr lang="en-US" sz="3499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HALLGATÓI PROJEKTEK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1302002" y="3123869"/>
            <a:ext cx="9216997" cy="6129303"/>
          </a:xfrm>
          <a:custGeom>
            <a:avLst/>
            <a:gdLst/>
            <a:ahLst/>
            <a:cxnLst/>
            <a:rect l="l" t="t" r="r" b="b"/>
            <a:pathLst>
              <a:path w="9216997" h="6129303">
                <a:moveTo>
                  <a:pt x="0" y="0"/>
                </a:moveTo>
                <a:lnTo>
                  <a:pt x="9216996" y="0"/>
                </a:lnTo>
                <a:lnTo>
                  <a:pt x="9216996" y="6129303"/>
                </a:lnTo>
                <a:lnTo>
                  <a:pt x="0" y="6129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2009775" y="3195188"/>
            <a:ext cx="7911863" cy="561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hu-HU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AI fejlesztések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Orvosinformatikai fejlesztések​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Big Data a mobil hálózatokban​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GPGPU alkalmazások​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Informatikabiztonsági projektek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3D print&amp;scan​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Robotika​</a:t>
            </a:r>
          </a:p>
          <a:p>
            <a:pPr marL="755647" lvl="1" indent="-377824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AR/VR​</a:t>
            </a:r>
          </a:p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endParaRPr lang="en-US" sz="34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254647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TUDOMÁNYOS DIÁKKÖRI KONFERENCIA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Freeform 8"/>
          <p:cNvSpPr/>
          <p:nvPr/>
        </p:nvSpPr>
        <p:spPr>
          <a:xfrm>
            <a:off x="7486258" y="4953256"/>
            <a:ext cx="2960440" cy="2960440"/>
          </a:xfrm>
          <a:custGeom>
            <a:avLst/>
            <a:gdLst/>
            <a:ahLst/>
            <a:cxnLst/>
            <a:rect l="l" t="t" r="r" b="b"/>
            <a:pathLst>
              <a:path w="2960440" h="2960440">
                <a:moveTo>
                  <a:pt x="0" y="0"/>
                </a:moveTo>
                <a:lnTo>
                  <a:pt x="2960440" y="0"/>
                </a:lnTo>
                <a:lnTo>
                  <a:pt x="2960440" y="2960439"/>
                </a:lnTo>
                <a:lnTo>
                  <a:pt x="0" y="2960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9" name="Group 9"/>
          <p:cNvGrpSpPr/>
          <p:nvPr/>
        </p:nvGrpSpPr>
        <p:grpSpPr>
          <a:xfrm>
            <a:off x="6890458" y="3681451"/>
            <a:ext cx="4152040" cy="1537135"/>
            <a:chOff x="0" y="0"/>
            <a:chExt cx="1093541" cy="4048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68257" y="3681451"/>
            <a:ext cx="4152040" cy="1537135"/>
            <a:chOff x="0" y="0"/>
            <a:chExt cx="1093541" cy="4048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92127" y="1979183"/>
            <a:ext cx="1508282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  <a:spcBef>
                <a:spcPct val="0"/>
              </a:spcBef>
            </a:pPr>
            <a:r>
              <a:rPr lang="en-US" sz="2928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Hallgatóink itt mutatjákbe önállókutatásitevékenységüket, amelyet a Karkutatócsoportjaiban végeznek. Néhány érdekesebb téma a teljesség igénye nélkül:</a:t>
            </a:r>
          </a:p>
          <a:p>
            <a:pPr marL="0" lvl="0" indent="0" algn="ctr">
              <a:lnSpc>
                <a:spcPts val="4099"/>
              </a:lnSpc>
              <a:spcBef>
                <a:spcPct val="0"/>
              </a:spcBef>
            </a:pPr>
            <a:endParaRPr lang="en-US" sz="2928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78233" y="3899156"/>
            <a:ext cx="313208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Deep learning megoldás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digitális patológiai robotos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manipulációhoz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368257" y="5304310"/>
            <a:ext cx="4152040" cy="1537135"/>
            <a:chOff x="0" y="0"/>
            <a:chExt cx="1093541" cy="4048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45193" y="5628160"/>
            <a:ext cx="319816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Kemoterápiáskezelések in silico optimalizálása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401296" y="6993845"/>
            <a:ext cx="4152040" cy="2172799"/>
            <a:chOff x="0" y="0"/>
            <a:chExt cx="1093541" cy="5722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93541" cy="572260"/>
            </a:xfrm>
            <a:custGeom>
              <a:avLst/>
              <a:gdLst/>
              <a:ahLst/>
              <a:cxnLst/>
              <a:rect l="l" t="t" r="r" b="b"/>
              <a:pathLst>
                <a:path w="1093541" h="572260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477165"/>
                  </a:lnTo>
                  <a:cubicBezTo>
                    <a:pt x="1093541" y="529684"/>
                    <a:pt x="1050966" y="572260"/>
                    <a:pt x="998446" y="572260"/>
                  </a:cubicBezTo>
                  <a:lnTo>
                    <a:pt x="95095" y="572260"/>
                  </a:lnTo>
                  <a:cubicBezTo>
                    <a:pt x="42575" y="572260"/>
                    <a:pt x="0" y="529684"/>
                    <a:pt x="0" y="477165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093541" cy="610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502902" y="7176957"/>
            <a:ext cx="394882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Mesterséges intelligenciával támogatott vizsga adminisztrációs rendszer automatikus tesztértékeléssel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014583" y="4019550"/>
            <a:ext cx="390379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Neurális hálóza talapú objektum detekció légifelvételeken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899614" y="7629509"/>
            <a:ext cx="4152040" cy="1537135"/>
            <a:chOff x="0" y="0"/>
            <a:chExt cx="1093541" cy="4048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238623" y="7851775"/>
            <a:ext cx="347402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Nagy nyelvi modell alapú matematika tanulást segítő rendszer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1537798" y="3681451"/>
            <a:ext cx="4152040" cy="1537135"/>
            <a:chOff x="0" y="0"/>
            <a:chExt cx="1093541" cy="40484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576551" y="6993845"/>
            <a:ext cx="4152040" cy="2172799"/>
            <a:chOff x="0" y="0"/>
            <a:chExt cx="1093541" cy="57226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93541" cy="572260"/>
            </a:xfrm>
            <a:custGeom>
              <a:avLst/>
              <a:gdLst/>
              <a:ahLst/>
              <a:cxnLst/>
              <a:rect l="l" t="t" r="r" b="b"/>
              <a:pathLst>
                <a:path w="1093541" h="572260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477165"/>
                  </a:lnTo>
                  <a:cubicBezTo>
                    <a:pt x="1093541" y="529684"/>
                    <a:pt x="1050966" y="572260"/>
                    <a:pt x="998446" y="572260"/>
                  </a:cubicBezTo>
                  <a:lnTo>
                    <a:pt x="95095" y="572260"/>
                  </a:lnTo>
                  <a:cubicBezTo>
                    <a:pt x="42575" y="572260"/>
                    <a:pt x="0" y="529684"/>
                    <a:pt x="0" y="477165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093541" cy="610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385398" y="7280965"/>
            <a:ext cx="4534346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Optimalizációs algoritmusok fejlesztése és összehasonlítás aenergia közösségek energia felügyeleti rendszeréhez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1537798" y="5304310"/>
            <a:ext cx="4152040" cy="1537135"/>
            <a:chOff x="0" y="0"/>
            <a:chExt cx="1093541" cy="4048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93541" cy="404842"/>
            </a:xfrm>
            <a:custGeom>
              <a:avLst/>
              <a:gdLst/>
              <a:ahLst/>
              <a:cxnLst/>
              <a:rect l="l" t="t" r="r" b="b"/>
              <a:pathLst>
                <a:path w="1093541" h="404842">
                  <a:moveTo>
                    <a:pt x="95095" y="0"/>
                  </a:moveTo>
                  <a:lnTo>
                    <a:pt x="998446" y="0"/>
                  </a:lnTo>
                  <a:cubicBezTo>
                    <a:pt x="1050966" y="0"/>
                    <a:pt x="1093541" y="42575"/>
                    <a:pt x="1093541" y="95095"/>
                  </a:cubicBezTo>
                  <a:lnTo>
                    <a:pt x="1093541" y="309747"/>
                  </a:lnTo>
                  <a:cubicBezTo>
                    <a:pt x="1093541" y="362267"/>
                    <a:pt x="1050966" y="404842"/>
                    <a:pt x="998446" y="404842"/>
                  </a:cubicBezTo>
                  <a:lnTo>
                    <a:pt x="95095" y="404842"/>
                  </a:lnTo>
                  <a:cubicBezTo>
                    <a:pt x="42575" y="404842"/>
                    <a:pt x="0" y="362267"/>
                    <a:pt x="0" y="309747"/>
                  </a:cubicBezTo>
                  <a:lnTo>
                    <a:pt x="0" y="95095"/>
                  </a:lnTo>
                  <a:cubicBezTo>
                    <a:pt x="0" y="42575"/>
                    <a:pt x="42575" y="0"/>
                    <a:pt x="95095" y="0"/>
                  </a:cubicBezTo>
                  <a:close/>
                </a:path>
              </a:pathLst>
            </a:custGeom>
            <a:solidFill>
              <a:srgbClr val="E34D37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093541" cy="44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686847" y="5370300"/>
            <a:ext cx="3853941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Stressz és monotonitás vizsgálata robot-asszisztált és laparoszkópiás sebészeti eljárások során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694076" y="3991566"/>
            <a:ext cx="383948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Tumor modell paraméterek időbeli változásának vizsgálata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ERŐSSÉGEINK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 flipH="1">
            <a:off x="11302002" y="3099562"/>
            <a:ext cx="9243884" cy="6158738"/>
          </a:xfrm>
          <a:custGeom>
            <a:avLst/>
            <a:gdLst/>
            <a:ahLst/>
            <a:cxnLst/>
            <a:rect l="l" t="t" r="r" b="b"/>
            <a:pathLst>
              <a:path w="9243884" h="6158738">
                <a:moveTo>
                  <a:pt x="9243884" y="0"/>
                </a:moveTo>
                <a:lnTo>
                  <a:pt x="0" y="0"/>
                </a:lnTo>
                <a:lnTo>
                  <a:pt x="0" y="6158738"/>
                </a:lnTo>
                <a:lnTo>
                  <a:pt x="9243884" y="6158738"/>
                </a:lnTo>
                <a:lnTo>
                  <a:pt x="92438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777501" y="3442190"/>
            <a:ext cx="9303998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Gyakorlat orientált oktatás​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Ipari kapcsolatok​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Külföldi tanulmányi lehetőségek​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Hallgatói projektek​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Kooperatív 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és Duális képzés</a:t>
            </a:r>
            <a:r>
              <a:rPr lang="en-US" sz="35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​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Kompetencia központok​</a:t>
            </a:r>
          </a:p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​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MUNKAVÁLLALÁS HALLGATÓKÉNT​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 flipH="1">
            <a:off x="11302002" y="3123869"/>
            <a:ext cx="9253409" cy="6158738"/>
          </a:xfrm>
          <a:custGeom>
            <a:avLst/>
            <a:gdLst/>
            <a:ahLst/>
            <a:cxnLst/>
            <a:rect l="l" t="t" r="r" b="b"/>
            <a:pathLst>
              <a:path w="9253409" h="6158738">
                <a:moveTo>
                  <a:pt x="9253409" y="0"/>
                </a:moveTo>
                <a:lnTo>
                  <a:pt x="0" y="0"/>
                </a:lnTo>
                <a:lnTo>
                  <a:pt x="0" y="6158738"/>
                </a:lnTo>
                <a:lnTo>
                  <a:pt x="9253409" y="6158738"/>
                </a:lnTo>
                <a:lnTo>
                  <a:pt x="9253409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685696" y="3057194"/>
            <a:ext cx="9507541" cy="812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Kötelező 320 órás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szakmai gyakorlat​</a:t>
            </a:r>
            <a:endParaRPr lang="en-US" sz="3500" b="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hallgatók 92%-a 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már a diploma megszerzése előtt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dolgozik​</a:t>
            </a:r>
            <a:endParaRPr lang="en-US" sz="3500" b="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Duális képzés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: tanulmányaival párhuzamosan dolgozik 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Kooperatív képzés​</a:t>
            </a:r>
            <a:endParaRPr lang="en-US" sz="3500" b="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Kiemelkedő fizetés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(kezdő fizetés: 450 – 900 ezer Ft záróvizsgai </a:t>
            </a:r>
            <a:r>
              <a:rPr lang="hu-HU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visszamérés 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alapján)​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6084" y="288700"/>
            <a:ext cx="15315831" cy="10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VÉGZETTEK ÁTLAGJÖVEDELMÉNEK </a:t>
            </a:r>
          </a:p>
          <a:p>
            <a:pPr algn="ctr">
              <a:lnSpc>
                <a:spcPts val="4180"/>
              </a:lnSpc>
            </a:pPr>
            <a:r>
              <a:rPr lang="en-US" sz="38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ÖSSZEVETÉSE 2023-BAN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86084" y="1777683"/>
            <a:ext cx="15547908" cy="8150132"/>
            <a:chOff x="0" y="0"/>
            <a:chExt cx="6540628" cy="34285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40628" cy="3428563"/>
            </a:xfrm>
            <a:custGeom>
              <a:avLst/>
              <a:gdLst/>
              <a:ahLst/>
              <a:cxnLst/>
              <a:rect l="l" t="t" r="r" b="b"/>
              <a:pathLst>
                <a:path w="6540628" h="3428563">
                  <a:moveTo>
                    <a:pt x="0" y="0"/>
                  </a:moveTo>
                  <a:lnTo>
                    <a:pt x="6540628" y="0"/>
                  </a:lnTo>
                  <a:lnTo>
                    <a:pt x="6540628" y="3428563"/>
                  </a:lnTo>
                  <a:lnTo>
                    <a:pt x="0" y="3428563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540628" cy="3466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50881" y="1521394"/>
            <a:ext cx="15259548" cy="8191652"/>
            <a:chOff x="0" y="0"/>
            <a:chExt cx="6419322" cy="34460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19322" cy="3446030"/>
            </a:xfrm>
            <a:custGeom>
              <a:avLst/>
              <a:gdLst/>
              <a:ahLst/>
              <a:cxnLst/>
              <a:rect l="l" t="t" r="r" b="b"/>
              <a:pathLst>
                <a:path w="6419322" h="3446030">
                  <a:moveTo>
                    <a:pt x="0" y="0"/>
                  </a:moveTo>
                  <a:lnTo>
                    <a:pt x="6419322" y="0"/>
                  </a:lnTo>
                  <a:lnTo>
                    <a:pt x="6419322" y="3446030"/>
                  </a:lnTo>
                  <a:lnTo>
                    <a:pt x="0" y="344603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419322" cy="348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1410522" y="-3276512"/>
            <a:ext cx="6562966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31749"/>
              </p:ext>
            </p:extLst>
          </p:nvPr>
        </p:nvGraphicFramePr>
        <p:xfrm>
          <a:off x="1960169" y="1705657"/>
          <a:ext cx="14367660" cy="7882165"/>
        </p:xfrm>
        <a:graphic>
          <a:graphicData uri="http://schemas.openxmlformats.org/drawingml/2006/table">
            <a:tbl>
              <a:tblPr/>
              <a:tblGrid>
                <a:gridCol w="2873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3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3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3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58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Intézmény ​neve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46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Felvettek száma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46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Felvettek pontátlaga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46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Matematikából jeles értékelésű emelt szintű érettségivel bejutottak aránya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46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Végzettek havi bruttó ​átlagjövedelme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46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72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OE-NIK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468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380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7,90%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507 704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BME-VIK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675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433,8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43,10%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499 367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PE-MIK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374,2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6,80%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471 549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SZE-GIVK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155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361,5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3,20%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443 671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PPKE-ITK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63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407,3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27,00%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434 585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ME-GÉIK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42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345,5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4,80%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424 258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DE-IK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123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345,4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8,90%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420 756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OE-AMK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66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350,3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0,00%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407 403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NJE-GAMF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65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3,10%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347 856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PTE-MIK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123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359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3,30%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346 919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DUE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36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344,4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2,80%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343 839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450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SZTE-TTIK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80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365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8,80%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326 311 Ft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20884" y="9899240"/>
            <a:ext cx="273040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6"/>
              </a:lnSpc>
              <a:spcBef>
                <a:spcPct val="0"/>
              </a:spcBef>
            </a:pPr>
            <a:r>
              <a:rPr lang="en-US" sz="1754" dirty="0">
                <a:solidFill>
                  <a:srgbClr val="034383"/>
                </a:solidFill>
                <a:latin typeface="Open Sans 1"/>
                <a:ea typeface="Open Sans 1"/>
                <a:cs typeface="Open Sans 1"/>
                <a:sym typeface="Open Sans 1"/>
              </a:rPr>
              <a:t>Forrás: unilife.hu, 2023. év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-47625" y="-114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6" name="Freeform 6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5575170" y="1608758"/>
            <a:ext cx="7137659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KÉPZÉS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02854" y="2426970"/>
            <a:ext cx="11965746" cy="2389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12"/>
              </a:lnSpc>
            </a:pPr>
            <a:r>
              <a:rPr lang="en-US" sz="32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Specializációt választott hallgatók számára (BProf, BSc, MSc​)</a:t>
            </a:r>
            <a:endParaRPr lang="en-US" sz="3223" b="1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512"/>
              </a:lnSpc>
            </a:pPr>
            <a:r>
              <a:rPr lang="en-US" sz="32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​</a:t>
            </a:r>
            <a:endParaRPr lang="en-US" sz="32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3158"/>
              </a:lnSpc>
            </a:pPr>
            <a:endParaRPr lang="en-US" sz="3223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3223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3158"/>
              </a:lnSpc>
              <a:spcBef>
                <a:spcPct val="0"/>
              </a:spcBef>
            </a:pPr>
            <a:endParaRPr lang="en-US" sz="3223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11" name="Ábra 10">
            <a:extLst>
              <a:ext uri="{FF2B5EF4-FFF2-40B4-BE49-F238E27FC236}">
                <a16:creationId xmlns:a16="http://schemas.microsoft.com/office/drawing/2014/main" id="{A46E9EEE-1899-6837-BC7C-98D57837B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02427" y="3390900"/>
            <a:ext cx="5883145" cy="67235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82934"/>
            <a:ext cx="15584786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MI IS AZ A KOOPERATÍV KÉPZÉS ?​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9252168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3343313"/>
            <a:ext cx="15265321" cy="645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megújult </a:t>
            </a: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kooperatív képzés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az Egyetem nappali alap-, és mesterképzéséhez kapcsolódó </a:t>
            </a: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kiegészítő gyakorlati modul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, amelyben az Egyetem és valamely gazdasági társaság, vállalat, intézmény (továbbiakban kooperáló partner), együttműködnek annak érdekében, hogy az egyetemi hallgatók – a képzési célban megfogalmazottak szerint – </a:t>
            </a:r>
            <a:r>
              <a:rPr lang="en-US" sz="28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specializációjuknak megfelelő szakmai gyakorlatot szerezzenek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 ​</a:t>
            </a:r>
            <a:endParaRPr lang="en-US" dirty="0"/>
          </a:p>
          <a:p>
            <a:pPr marL="604520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kooperatív szakmai gyakorlat </a:t>
            </a: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 ill.10 hónapos egységekben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valósul meg, heti 3 vagy 4 napos időtartamban a későbbiekben részletezett módon.​</a:t>
            </a: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604520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mérnökinformatikus vagy üzemmérnök informatikus hallgató az Egyetem ellenőrzése mellett a kooperatív partnernél akkor kezdheti meg kooperatív gyakorlatát, amikor már </a:t>
            </a: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bizonyos alap-és szakmai tudás birtokában van.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(Ezért nem duális képzés!)​</a:t>
            </a:r>
            <a:endParaRPr lang="en-US" sz="2800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</a:endParaRPr>
          </a:p>
          <a:p>
            <a:pPr marL="604520" lvl="1" indent="-302260" algn="just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képzés ideje alatt a hallgató</a:t>
            </a:r>
            <a:r>
              <a:rPr lang="hu-HU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legalább 2</a:t>
            </a:r>
            <a:r>
              <a:rPr lang="hu-HU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000 Ft/óra jövedelemben részesül, mely 24 óra/hét esetén legalább 192 000 Ft /hó.​</a:t>
            </a: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just">
              <a:lnSpc>
                <a:spcPts val="3500"/>
              </a:lnSpc>
            </a:pP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15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KÉPZÉSBEN VALÓ RÉSZVÉTEL TANULMÁNYI FELTÉTELEI​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1302002" y="3096430"/>
            <a:ext cx="9502902" cy="6230533"/>
          </a:xfrm>
          <a:custGeom>
            <a:avLst/>
            <a:gdLst/>
            <a:ahLst/>
            <a:cxnLst/>
            <a:rect l="l" t="t" r="r" b="b"/>
            <a:pathLst>
              <a:path w="9502902" h="6230533">
                <a:moveTo>
                  <a:pt x="0" y="0"/>
                </a:moveTo>
                <a:lnTo>
                  <a:pt x="9502902" y="0"/>
                </a:lnTo>
                <a:lnTo>
                  <a:pt x="9502902" y="6230533"/>
                </a:lnTo>
                <a:lnTo>
                  <a:pt x="0" y="6230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26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636587" y="4115446"/>
            <a:ext cx="9491132" cy="812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Teljesített kreditek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: ​</a:t>
            </a:r>
            <a:endParaRPr lang="en-US" dirty="0"/>
          </a:p>
          <a:p>
            <a:pPr marL="1511300" lvl="2" indent="-503555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Mérnökinformatikus BSc 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120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/210 kredit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1511300" lvl="2" indent="-503555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Üzemmérnök BProf: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(90) 120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/180 kredit​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1511300" lvl="2" indent="-503555" algn="l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Mesterszak MSc: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30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/120 kredit​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Megkezdte </a:t>
            </a: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specializáció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 tanulmányait </a:t>
            </a:r>
          </a:p>
          <a:p>
            <a:pPr marL="755650" lvl="1" indent="-377825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Aktív hallgatói jogviszony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van​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755650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Nappali tagozatos</a:t>
            </a: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hallgató​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7011" y="1505253"/>
            <a:ext cx="1455265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JELENTKEZÉS MENETE</a:t>
            </a:r>
          </a:p>
        </p:txBody>
      </p:sp>
      <p:sp>
        <p:nvSpPr>
          <p:cNvPr id="3" name="Freeform 3"/>
          <p:cNvSpPr/>
          <p:nvPr/>
        </p:nvSpPr>
        <p:spPr>
          <a:xfrm rot="-5400000" flipH="1">
            <a:off x="-835100" y="-864327"/>
            <a:ext cx="6157558" cy="6157558"/>
          </a:xfrm>
          <a:custGeom>
            <a:avLst/>
            <a:gdLst/>
            <a:ahLst/>
            <a:cxnLst/>
            <a:rect l="l" t="t" r="r" b="b"/>
            <a:pathLst>
              <a:path w="6157558" h="6157558">
                <a:moveTo>
                  <a:pt x="6157558" y="0"/>
                </a:moveTo>
                <a:lnTo>
                  <a:pt x="0" y="0"/>
                </a:lnTo>
                <a:lnTo>
                  <a:pt x="0" y="6157557"/>
                </a:lnTo>
                <a:lnTo>
                  <a:pt x="6157558" y="6157557"/>
                </a:lnTo>
                <a:lnTo>
                  <a:pt x="61575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AutoShape 4"/>
          <p:cNvSpPr/>
          <p:nvPr/>
        </p:nvSpPr>
        <p:spPr>
          <a:xfrm>
            <a:off x="4077493" y="3372166"/>
            <a:ext cx="1104581" cy="0"/>
          </a:xfrm>
          <a:prstGeom prst="line">
            <a:avLst/>
          </a:prstGeom>
          <a:ln w="47625" cap="flat">
            <a:solidFill>
              <a:srgbClr val="034383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sp>
        <p:nvSpPr>
          <p:cNvPr id="5" name="AutoShape 5"/>
          <p:cNvSpPr/>
          <p:nvPr/>
        </p:nvSpPr>
        <p:spPr>
          <a:xfrm>
            <a:off x="3777011" y="3372166"/>
            <a:ext cx="0" cy="2694435"/>
          </a:xfrm>
          <a:prstGeom prst="line">
            <a:avLst/>
          </a:prstGeom>
          <a:ln w="57150" cap="flat">
            <a:solidFill>
              <a:srgbClr val="03438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grpSp>
        <p:nvGrpSpPr>
          <p:cNvPr id="6" name="Group 6"/>
          <p:cNvGrpSpPr/>
          <p:nvPr/>
        </p:nvGrpSpPr>
        <p:grpSpPr>
          <a:xfrm>
            <a:off x="3431967" y="3002775"/>
            <a:ext cx="690088" cy="69008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C61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5804" tIns="45804" rIns="45804" bIns="45804" rtlCol="0" anchor="ctr"/>
            <a:lstStyle/>
            <a:p>
              <a:pPr algn="ctr">
                <a:lnSpc>
                  <a:spcPts val="4899"/>
                </a:lnSpc>
              </a:pPr>
              <a:endParaRPr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74858" y="2584753"/>
            <a:ext cx="10955920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</a:t>
            </a:r>
            <a:r>
              <a:rPr lang="en-US" sz="2799" b="1" u="none" strike="noStrike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tnereink kooperatív gyakorlati pozíciókat írnak ki: </a:t>
            </a:r>
            <a:r>
              <a:rPr lang="en-US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melynek listáját az Egyetem közzéteszi, és ezeket a hallgatók megpályázzák.​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https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: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//nik.uni-obuda.hu/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k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oope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r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ativ-kepz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e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s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i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-ajanla</a:t>
            </a:r>
            <a:r>
              <a:rPr lang="en-US" sz="2799" u="sng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t</a:t>
            </a:r>
            <a:r>
              <a:rPr lang="en-US" sz="2799" u="sng" strike="noStrike" dirty="0">
                <a:solidFill>
                  <a:srgbClr val="0563C1"/>
                </a:solidFill>
                <a:latin typeface="Open Sans 1"/>
                <a:ea typeface="Open Sans 1"/>
                <a:cs typeface="Open Sans 1"/>
                <a:sym typeface="Open Sans 1"/>
                <a:hlinkClick r:id="rId4" tooltip="https://nik.uni-obuda.hu/kooperativ-kepzesi-ajanlatok/"/>
              </a:rPr>
              <a:t>ok/</a:t>
            </a:r>
            <a:r>
              <a:rPr lang="en-US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​</a:t>
            </a:r>
          </a:p>
          <a:p>
            <a:pPr marL="0" lvl="0" indent="0" algn="just">
              <a:lnSpc>
                <a:spcPts val="3919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3777011" y="6066602"/>
            <a:ext cx="0" cy="2093745"/>
          </a:xfrm>
          <a:prstGeom prst="line">
            <a:avLst/>
          </a:prstGeom>
          <a:ln w="57150" cap="flat">
            <a:solidFill>
              <a:srgbClr val="03438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dirty="0"/>
          </a:p>
        </p:txBody>
      </p:sp>
      <p:sp>
        <p:nvSpPr>
          <p:cNvPr id="11" name="AutoShape 11"/>
          <p:cNvSpPr/>
          <p:nvPr/>
        </p:nvSpPr>
        <p:spPr>
          <a:xfrm>
            <a:off x="4077493" y="8529737"/>
            <a:ext cx="1104581" cy="0"/>
          </a:xfrm>
          <a:prstGeom prst="line">
            <a:avLst/>
          </a:prstGeom>
          <a:ln w="47625" cap="flat">
            <a:solidFill>
              <a:srgbClr val="034383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sp>
        <p:nvSpPr>
          <p:cNvPr id="12" name="TextBox 12"/>
          <p:cNvSpPr txBox="1"/>
          <p:nvPr/>
        </p:nvSpPr>
        <p:spPr>
          <a:xfrm>
            <a:off x="5435225" y="8085894"/>
            <a:ext cx="8909461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Adminisztrációs feladatok:​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Szerződés kö</a:t>
            </a:r>
            <a:r>
              <a:rPr lang="en-US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tés, hallgató </a:t>
            </a:r>
            <a:r>
              <a:rPr lang="hu-HU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kooperatív tantervre történő </a:t>
            </a:r>
            <a:r>
              <a:rPr lang="en-US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beiratkozása​</a:t>
            </a:r>
          </a:p>
          <a:p>
            <a:pPr marL="0" lvl="0" indent="0" algn="just">
              <a:lnSpc>
                <a:spcPts val="3919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4077493" y="6090949"/>
            <a:ext cx="1104581" cy="0"/>
          </a:xfrm>
          <a:prstGeom prst="line">
            <a:avLst/>
          </a:prstGeom>
          <a:ln w="47625" cap="flat">
            <a:solidFill>
              <a:srgbClr val="034383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u-HU" dirty="0"/>
          </a:p>
        </p:txBody>
      </p:sp>
      <p:sp>
        <p:nvSpPr>
          <p:cNvPr id="14" name="TextBox 14"/>
          <p:cNvSpPr txBox="1"/>
          <p:nvPr/>
        </p:nvSpPr>
        <p:spPr>
          <a:xfrm>
            <a:off x="5435225" y="4904155"/>
            <a:ext cx="10479582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J</a:t>
            </a:r>
            <a:r>
              <a:rPr lang="en-US" sz="2799" b="1" u="none" strike="noStrike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elentkezés a Karon:​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Önéletrajz és interjú alapján a partnercégek elbírálják a pályázatot, amely ha eredményes, és ezt a kooperatív partner pozitívan visszaigazolja, az Egyetem és a cég együttműködési - a Hallgató és a cég pedig munkaszerződést köt.​</a:t>
            </a:r>
          </a:p>
          <a:p>
            <a:pPr marL="0" lvl="0" indent="0" algn="just">
              <a:lnSpc>
                <a:spcPts val="3919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5" name="Freeform 15"/>
          <p:cNvSpPr/>
          <p:nvPr/>
        </p:nvSpPr>
        <p:spPr>
          <a:xfrm rot="-5400000" flipV="1">
            <a:off x="12814394" y="6970349"/>
            <a:ext cx="6157558" cy="6157558"/>
          </a:xfrm>
          <a:custGeom>
            <a:avLst/>
            <a:gdLst/>
            <a:ahLst/>
            <a:cxnLst/>
            <a:rect l="l" t="t" r="r" b="b"/>
            <a:pathLst>
              <a:path w="6157558" h="6157558">
                <a:moveTo>
                  <a:pt x="0" y="6157558"/>
                </a:moveTo>
                <a:lnTo>
                  <a:pt x="6157558" y="6157558"/>
                </a:lnTo>
                <a:lnTo>
                  <a:pt x="6157558" y="0"/>
                </a:lnTo>
                <a:lnTo>
                  <a:pt x="0" y="0"/>
                </a:lnTo>
                <a:lnTo>
                  <a:pt x="0" y="615755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16" name="Group 16"/>
          <p:cNvGrpSpPr/>
          <p:nvPr/>
        </p:nvGrpSpPr>
        <p:grpSpPr>
          <a:xfrm>
            <a:off x="3431967" y="5721558"/>
            <a:ext cx="690088" cy="69008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D1F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5804" tIns="45804" rIns="45804" bIns="45804" rtlCol="0" anchor="ctr"/>
            <a:lstStyle/>
            <a:p>
              <a:pPr algn="ctr">
                <a:lnSpc>
                  <a:spcPts val="4899"/>
                </a:lnSpc>
              </a:pPr>
              <a:endParaRPr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431967" y="8160346"/>
            <a:ext cx="690088" cy="69008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4661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5804" tIns="45804" rIns="45804" bIns="45804" rtlCol="0" anchor="ctr"/>
            <a:lstStyle/>
            <a:p>
              <a:pPr algn="ctr">
                <a:lnSpc>
                  <a:spcPts val="4899"/>
                </a:lnSpc>
              </a:pPr>
              <a:endParaRPr dirty="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650234" y="3107445"/>
            <a:ext cx="277902" cy="43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6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38060" y="5826227"/>
            <a:ext cx="277902" cy="43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6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50234" y="8265016"/>
            <a:ext cx="277902" cy="43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6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1089" y="271334"/>
            <a:ext cx="1531583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1"/>
              </a:lnSpc>
            </a:pPr>
            <a:r>
              <a:rPr lang="en-US" sz="3799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FÉLÉV - </a:t>
            </a:r>
          </a:p>
          <a:p>
            <a:pPr algn="ctr">
              <a:lnSpc>
                <a:spcPts val="4181"/>
              </a:lnSpc>
            </a:pPr>
            <a:r>
              <a:rPr lang="en-US" sz="3799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MÉRNÖKINFORMATIKUSOKNAK​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738503" y="2286083"/>
            <a:ext cx="15952007" cy="7753673"/>
            <a:chOff x="0" y="0"/>
            <a:chExt cx="6710623" cy="32617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10623" cy="3261782"/>
            </a:xfrm>
            <a:custGeom>
              <a:avLst/>
              <a:gdLst/>
              <a:ahLst/>
              <a:cxnLst/>
              <a:rect l="l" t="t" r="r" b="b"/>
              <a:pathLst>
                <a:path w="6710623" h="3261782">
                  <a:moveTo>
                    <a:pt x="0" y="0"/>
                  </a:moveTo>
                  <a:lnTo>
                    <a:pt x="6710623" y="0"/>
                  </a:lnTo>
                  <a:lnTo>
                    <a:pt x="6710623" y="3261782"/>
                  </a:lnTo>
                  <a:lnTo>
                    <a:pt x="0" y="3261782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710623" cy="329988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96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907582" y="1548318"/>
            <a:ext cx="15656153" cy="8295354"/>
            <a:chOff x="0" y="0"/>
            <a:chExt cx="6586164" cy="3489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86164" cy="3489654"/>
            </a:xfrm>
            <a:custGeom>
              <a:avLst/>
              <a:gdLst/>
              <a:ahLst/>
              <a:cxnLst/>
              <a:rect l="l" t="t" r="r" b="b"/>
              <a:pathLst>
                <a:path w="6586164" h="3489654">
                  <a:moveTo>
                    <a:pt x="0" y="0"/>
                  </a:moveTo>
                  <a:lnTo>
                    <a:pt x="6586164" y="0"/>
                  </a:lnTo>
                  <a:lnTo>
                    <a:pt x="6586164" y="3489654"/>
                  </a:lnTo>
                  <a:lnTo>
                    <a:pt x="0" y="3489654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586164" cy="352775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96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1443534" y="-3428928"/>
            <a:ext cx="6562967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932249"/>
              </p:ext>
            </p:extLst>
          </p:nvPr>
        </p:nvGraphicFramePr>
        <p:xfrm>
          <a:off x="1193030" y="4140892"/>
          <a:ext cx="15148609" cy="5703437"/>
        </p:xfrm>
        <a:graphic>
          <a:graphicData uri="http://schemas.openxmlformats.org/drawingml/2006/table">
            <a:tbl>
              <a:tblPr/>
              <a:tblGrid>
                <a:gridCol w="3383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8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18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97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697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09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26245">
                <a:tc rowSpan="2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1. Félév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2. Félév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45">
                <a:tc vMerge="1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kredit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4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Kooperatív képzés gyakorlati része 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74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Kooperatív képzés gyakorlati része II.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74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Kooperatív képzés elméleti része 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7410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Kooperatív képzés elméleti része II.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307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Összesen: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19176" y="1618037"/>
            <a:ext cx="1529502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99" lvl="1" indent="-248300" algn="just">
              <a:lnSpc>
                <a:spcPts val="3221"/>
              </a:lnSpc>
              <a:buFont typeface="Arial"/>
              <a:buChar char="•"/>
            </a:pPr>
            <a:r>
              <a:rPr lang="en-US" sz="23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Mérnökinformatikus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és mester képzéses </a:t>
            </a:r>
            <a:r>
              <a:rPr lang="en-US" sz="23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hallgatók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esetében a szabadon választható-, illetve a kötelezően választható tantárgyblokk teljesítéseként számítjuk be. ​</a:t>
            </a:r>
          </a:p>
          <a:p>
            <a:pPr marL="496599" lvl="1" indent="-248300" algn="just">
              <a:lnSpc>
                <a:spcPts val="3221"/>
              </a:lnSpc>
              <a:buFont typeface="Arial"/>
              <a:buChar char="•"/>
            </a:pP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</a:t>
            </a:r>
            <a:r>
              <a:rPr lang="hu-HU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legalább </a:t>
            </a:r>
            <a:r>
              <a:rPr lang="hu-HU" sz="23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5 hónapos 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kooperatív képzés</a:t>
            </a:r>
            <a:r>
              <a:rPr lang="hu-HU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teljesítését 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partnercég javaslatára az Egyetem értékeli. ​</a:t>
            </a:r>
          </a:p>
          <a:p>
            <a:pPr marL="496599" lvl="1" indent="-248300" algn="just">
              <a:lnSpc>
                <a:spcPts val="3221"/>
              </a:lnSpc>
              <a:buFont typeface="Arial"/>
              <a:buChar char="•"/>
            </a:pP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Mintatantervi tárgyak mellett végezhető.​</a:t>
            </a:r>
          </a:p>
          <a:p>
            <a:pPr marL="496599" lvl="1" indent="-248300" algn="just">
              <a:lnSpc>
                <a:spcPts val="3221"/>
              </a:lnSpc>
              <a:buFont typeface="Arial"/>
              <a:buChar char="•"/>
            </a:pPr>
            <a:r>
              <a:rPr lang="en-US" sz="23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Választható tárgyként kreditek járnak érte max. 15 kredit erejéig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.​</a:t>
            </a:r>
          </a:p>
          <a:p>
            <a:pPr marL="496599" lvl="1" indent="-248300" algn="just">
              <a:lnSpc>
                <a:spcPts val="3221"/>
              </a:lnSpc>
              <a:buFont typeface="Arial"/>
              <a:buChar char="•"/>
            </a:pPr>
            <a:r>
              <a:rPr lang="en-US" sz="23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Kötelező szakmai gyakorlat</a:t>
            </a:r>
            <a:r>
              <a:rPr lang="en-US" sz="23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kritériumtárgyat a kooperatív félévvel teljesíti.​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725017" y="307751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9050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ÉV - ÜZEMMÉRNÖKÖKNEK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1302002" y="3105955"/>
            <a:ext cx="9234359" cy="6337079"/>
          </a:xfrm>
          <a:custGeom>
            <a:avLst/>
            <a:gdLst/>
            <a:ahLst/>
            <a:cxnLst/>
            <a:rect l="l" t="t" r="r" b="b"/>
            <a:pathLst>
              <a:path w="9234359" h="6337079">
                <a:moveTo>
                  <a:pt x="0" y="0"/>
                </a:moveTo>
                <a:lnTo>
                  <a:pt x="9234359" y="0"/>
                </a:lnTo>
                <a:lnTo>
                  <a:pt x="9234359" y="6337079"/>
                </a:lnTo>
                <a:lnTo>
                  <a:pt x="0" y="6337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TextBox 8"/>
          <p:cNvSpPr txBox="1"/>
          <p:nvPr/>
        </p:nvSpPr>
        <p:spPr>
          <a:xfrm>
            <a:off x="1184242" y="3039280"/>
            <a:ext cx="9828326" cy="784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904" lvl="1" indent="-318452" algn="l">
              <a:lnSpc>
                <a:spcPts val="4129"/>
              </a:lnSpc>
              <a:buFont typeface="Arial"/>
              <a:buChar char="•"/>
            </a:pP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kooperatív</a:t>
            </a:r>
            <a:r>
              <a:rPr lang="en-US" sz="294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gyakorlat 10 hónapos</a:t>
            </a: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, és illeszkednie kell az 5. és 6. félév követelményekhez.​​</a:t>
            </a:r>
          </a:p>
          <a:p>
            <a:pPr marL="636904" lvl="1" indent="-318452" algn="l">
              <a:lnSpc>
                <a:spcPts val="4129"/>
              </a:lnSpc>
              <a:buFont typeface="Arial"/>
              <a:buChar char="•"/>
            </a:pP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tantervben szereplő kooperatív blokk követelményeit a </a:t>
            </a:r>
            <a:r>
              <a:rPr lang="en-US" sz="294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kooperatív partnernél végzi</a:t>
            </a: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.​</a:t>
            </a:r>
          </a:p>
          <a:p>
            <a:pPr marL="636904" lvl="1" indent="-318452" algn="l">
              <a:lnSpc>
                <a:spcPts val="4129"/>
              </a:lnSpc>
              <a:buFont typeface="Arial"/>
              <a:buChar char="•"/>
            </a:pP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Az egyes tantárgyakhoz </a:t>
            </a:r>
            <a:r>
              <a:rPr lang="en-US" sz="294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belső mentorálás</a:t>
            </a: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94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tartozik</a:t>
            </a: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, így a kooperatív partnernél végzett munkáról a hallgató az Egyetem felé rendszeresen beszámol. ​</a:t>
            </a:r>
          </a:p>
          <a:p>
            <a:pPr marL="636904" lvl="1" indent="-318452" algn="l">
              <a:lnSpc>
                <a:spcPts val="4129"/>
              </a:lnSpc>
              <a:buFont typeface="Arial"/>
              <a:buChar char="•"/>
            </a:pPr>
            <a:r>
              <a:rPr lang="en-US" sz="2949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kooperatív partnercég rendszeresen tájékoztatja az Egyetemet a hallgató előmeneteléről​</a:t>
            </a:r>
          </a:p>
          <a:p>
            <a:pPr marL="636904" lvl="1" indent="-318452" algn="l">
              <a:lnSpc>
                <a:spcPts val="4129"/>
              </a:lnSpc>
              <a:buFont typeface="Arial"/>
              <a:buChar char="•"/>
            </a:pPr>
            <a:r>
              <a:rPr lang="en-US" sz="2949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Megvalósítási cél: minden üzemmérnök hallgató partnercégnél teljesítse a kooperatív blokkot.​</a:t>
            </a:r>
          </a:p>
          <a:p>
            <a:pPr algn="l">
              <a:lnSpc>
                <a:spcPts val="4129"/>
              </a:lnSpc>
            </a:pPr>
            <a:endParaRPr lang="en-US" sz="2949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4129"/>
              </a:lnSpc>
            </a:pPr>
            <a:endParaRPr lang="en-US" sz="2949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4129"/>
              </a:lnSpc>
              <a:spcBef>
                <a:spcPct val="0"/>
              </a:spcBef>
            </a:pPr>
            <a:endParaRPr lang="en-US" sz="2949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0" lvl="0" indent="0" algn="l">
              <a:lnSpc>
                <a:spcPts val="4129"/>
              </a:lnSpc>
              <a:spcBef>
                <a:spcPct val="0"/>
              </a:spcBef>
            </a:pPr>
            <a:endParaRPr lang="en-US" sz="2949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6084" y="326800"/>
            <a:ext cx="15315831" cy="5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ÉV - ÜZEMMÉRNÖKÖKNEK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619800" y="2229110"/>
            <a:ext cx="16070708" cy="7451055"/>
            <a:chOff x="0" y="0"/>
            <a:chExt cx="6760557" cy="3134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0557" cy="3134478"/>
            </a:xfrm>
            <a:custGeom>
              <a:avLst/>
              <a:gdLst/>
              <a:ahLst/>
              <a:cxnLst/>
              <a:rect l="l" t="t" r="r" b="b"/>
              <a:pathLst>
                <a:path w="6760557" h="3134478">
                  <a:moveTo>
                    <a:pt x="0" y="0"/>
                  </a:moveTo>
                  <a:lnTo>
                    <a:pt x="6760557" y="0"/>
                  </a:lnTo>
                  <a:lnTo>
                    <a:pt x="6760557" y="3134478"/>
                  </a:lnTo>
                  <a:lnTo>
                    <a:pt x="0" y="3134478"/>
                  </a:lnTo>
                  <a:close/>
                </a:path>
              </a:pathLst>
            </a:custGeom>
            <a:solidFill>
              <a:srgbClr val="204661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760557" cy="3172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790138" y="1751273"/>
            <a:ext cx="15772652" cy="7732544"/>
            <a:chOff x="0" y="0"/>
            <a:chExt cx="6635173" cy="32528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35173" cy="3252894"/>
            </a:xfrm>
            <a:custGeom>
              <a:avLst/>
              <a:gdLst/>
              <a:ahLst/>
              <a:cxnLst/>
              <a:rect l="l" t="t" r="r" b="b"/>
              <a:pathLst>
                <a:path w="6635173" h="3252894">
                  <a:moveTo>
                    <a:pt x="0" y="0"/>
                  </a:moveTo>
                  <a:lnTo>
                    <a:pt x="6635173" y="0"/>
                  </a:lnTo>
                  <a:lnTo>
                    <a:pt x="6635173" y="3252894"/>
                  </a:lnTo>
                  <a:lnTo>
                    <a:pt x="0" y="3252894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635173" cy="3290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1410522" y="-3276512"/>
            <a:ext cx="6562966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289851"/>
              </p:ext>
            </p:extLst>
          </p:nvPr>
        </p:nvGraphicFramePr>
        <p:xfrm>
          <a:off x="1069810" y="2229110"/>
          <a:ext cx="15213312" cy="6494349"/>
        </p:xfrm>
        <a:graphic>
          <a:graphicData uri="http://schemas.openxmlformats.org/drawingml/2006/table">
            <a:tbl>
              <a:tblPr/>
              <a:tblGrid>
                <a:gridCol w="2273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64697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67411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heti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4. Félév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353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10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óra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lab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kredit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560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Projektmunka I.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560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Projektmunka II.</a:t>
                      </a:r>
                      <a:endParaRPr lang="en-US" sz="19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560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Projektmunka III.</a:t>
                      </a:r>
                      <a:endParaRPr lang="en-US" sz="19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09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Önálló labor</a:t>
                      </a:r>
                      <a:endParaRPr lang="en-US" sz="19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7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7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09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Szakdolgozat I.</a:t>
                      </a:r>
                      <a:endParaRPr lang="en-US" sz="19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309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Szakdolgozat II.</a:t>
                      </a:r>
                      <a:endParaRPr lang="en-US" sz="19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16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16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9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16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9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626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Összesen: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23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15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18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50" b="1" dirty="0">
                          <a:solidFill>
                            <a:srgbClr val="0D1D2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13</a:t>
                      </a:r>
                      <a:endParaRPr lang="en-US" sz="1950" dirty="0"/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6800627" y="924336"/>
            <a:ext cx="4686746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5"/>
              </a:lnSpc>
              <a:spcBef>
                <a:spcPct val="0"/>
              </a:spcBef>
            </a:pPr>
            <a:r>
              <a:rPr lang="en-US" sz="2354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Az E tanterv kooperatív blokkja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18283"/>
            <a:ext cx="15702433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AZ EGYETEMRŐL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8" name="Freeform 8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9" name="Freeform 9"/>
          <p:cNvSpPr/>
          <p:nvPr/>
        </p:nvSpPr>
        <p:spPr>
          <a:xfrm>
            <a:off x="11587788" y="2852799"/>
            <a:ext cx="6700212" cy="6356958"/>
          </a:xfrm>
          <a:custGeom>
            <a:avLst/>
            <a:gdLst/>
            <a:ahLst/>
            <a:cxnLst/>
            <a:rect l="l" t="t" r="r" b="b"/>
            <a:pathLst>
              <a:path w="6700212" h="6356958">
                <a:moveTo>
                  <a:pt x="0" y="0"/>
                </a:moveTo>
                <a:lnTo>
                  <a:pt x="6700212" y="0"/>
                </a:lnTo>
                <a:lnTo>
                  <a:pt x="670021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913" b="-29808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0" name="TextBox 10"/>
          <p:cNvSpPr txBox="1"/>
          <p:nvPr/>
        </p:nvSpPr>
        <p:spPr>
          <a:xfrm>
            <a:off x="1357200" y="3071847"/>
            <a:ext cx="10072800" cy="8040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50" dirty="0">
                <a:solidFill>
                  <a:srgbClr val="0D1D29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hazánk kimagasló jelentőségű, műszaki képzést nyújtó intézménye</a:t>
            </a:r>
            <a:endParaRPr lang="en-US" sz="3150" dirty="0">
              <a:solidFill>
                <a:srgbClr val="0D1D29"/>
              </a:solidFill>
              <a:latin typeface="Open Sans 1 Bold Italics"/>
              <a:ea typeface="Open Sans 1 Bold Italics"/>
              <a:cs typeface="Open Sans 1 Bold Italics"/>
            </a:endParaRPr>
          </a:p>
          <a:p>
            <a:pPr algn="l">
              <a:lnSpc>
                <a:spcPts val="4479"/>
              </a:lnSpc>
            </a:pPr>
            <a:r>
              <a:rPr lang="en-US" sz="3150" dirty="0">
                <a:solidFill>
                  <a:srgbClr val="0D1D29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több mint 13 000</a:t>
            </a:r>
            <a:r>
              <a:rPr lang="hu-HU" sz="3150" dirty="0">
                <a:solidFill>
                  <a:srgbClr val="0D1D29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 hallgató</a:t>
            </a:r>
          </a:p>
          <a:p>
            <a:pPr algn="l">
              <a:lnSpc>
                <a:spcPts val="4479"/>
              </a:lnSpc>
            </a:pPr>
            <a:r>
              <a:rPr lang="hu-HU" sz="3150" dirty="0">
                <a:solidFill>
                  <a:srgbClr val="0D1D29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minden 3. mérnök az ÓE-ből kerül a munkaerőpiacra</a:t>
            </a: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0D1D29"/>
              </a:solidFill>
              <a:latin typeface="Open Sans 1 Bold Italics"/>
              <a:ea typeface="Open Sans 1 Bold Italics"/>
              <a:cs typeface="Open Sans 1 Bold Italics"/>
              <a:sym typeface="Open Sans 1 Bold Italics"/>
            </a:endParaRPr>
          </a:p>
          <a:p>
            <a:pPr algn="l">
              <a:lnSpc>
                <a:spcPts val="4479"/>
              </a:lnSpc>
            </a:pPr>
            <a:r>
              <a:rPr lang="en-US" sz="3150" b="1" dirty="0">
                <a:solidFill>
                  <a:srgbClr val="0D1D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LEGFŐBB ÉRTÉKEINK</a:t>
            </a:r>
            <a:endParaRPr lang="en-US" sz="3150" b="1" dirty="0">
              <a:solidFill>
                <a:srgbClr val="0D1D29"/>
              </a:solidFill>
              <a:latin typeface="Open Sans 1 Bold"/>
              <a:ea typeface="Open Sans 1 Bold"/>
              <a:cs typeface="Open Sans 1 Bold"/>
            </a:endParaRPr>
          </a:p>
          <a:p>
            <a:pPr marL="690245" lvl="1" indent="-344805" algn="l">
              <a:lnSpc>
                <a:spcPts val="4479"/>
              </a:lnSpc>
              <a:buFont typeface="Arial"/>
              <a:buChar char="•"/>
            </a:pPr>
            <a:r>
              <a:rPr lang="en-US" sz="31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élmény- és gyakorlatorientált képzések</a:t>
            </a:r>
            <a:endParaRPr lang="en-US" sz="31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690245" lvl="1" indent="-344805" algn="l">
              <a:lnSpc>
                <a:spcPts val="4479"/>
              </a:lnSpc>
              <a:buFont typeface="Arial"/>
              <a:buChar char="•"/>
            </a:pPr>
            <a:r>
              <a:rPr lang="en-US" sz="31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kiemelt tehetséggondozás</a:t>
            </a:r>
            <a:endParaRPr lang="en-US" sz="31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690245" lvl="1" indent="-344805" algn="l">
              <a:lnSpc>
                <a:spcPts val="4479"/>
              </a:lnSpc>
              <a:buFont typeface="Arial"/>
              <a:buChar char="•"/>
            </a:pPr>
            <a:r>
              <a:rPr lang="en-US" sz="31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együttműködés hazai és nemzetközi felsőoktatási intézményekkel, cégekkel</a:t>
            </a:r>
            <a:endParaRPr lang="en-US" sz="31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690245" lvl="1" indent="-344805" algn="l">
              <a:lnSpc>
                <a:spcPts val="4479"/>
              </a:lnSpc>
              <a:buFont typeface="Arial"/>
              <a:buChar char="•"/>
            </a:pPr>
            <a:r>
              <a:rPr lang="en-US" sz="315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nemzetközileg elismert kutatás és fejlesztési lehetőségek</a:t>
            </a:r>
            <a:endParaRPr lang="en-US" sz="3150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199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7240" y="319566"/>
            <a:ext cx="15315831" cy="5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ÉV - ÜZEMMÉRNÖKÖKNEK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668051" y="2924064"/>
            <a:ext cx="16022457" cy="6756101"/>
            <a:chOff x="0" y="0"/>
            <a:chExt cx="6396133" cy="26970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96132" cy="2697022"/>
            </a:xfrm>
            <a:custGeom>
              <a:avLst/>
              <a:gdLst/>
              <a:ahLst/>
              <a:cxnLst/>
              <a:rect l="l" t="t" r="r" b="b"/>
              <a:pathLst>
                <a:path w="6396132" h="2697022">
                  <a:moveTo>
                    <a:pt x="0" y="0"/>
                  </a:moveTo>
                  <a:lnTo>
                    <a:pt x="6396132" y="0"/>
                  </a:lnTo>
                  <a:lnTo>
                    <a:pt x="6396132" y="2697022"/>
                  </a:lnTo>
                  <a:lnTo>
                    <a:pt x="0" y="2697022"/>
                  </a:lnTo>
                  <a:close/>
                </a:path>
              </a:pathLst>
            </a:custGeom>
            <a:solidFill>
              <a:srgbClr val="204661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96133" cy="2735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837877" y="2064933"/>
            <a:ext cx="15725296" cy="7437198"/>
            <a:chOff x="0" y="0"/>
            <a:chExt cx="6277507" cy="2968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77506" cy="2968914"/>
            </a:xfrm>
            <a:custGeom>
              <a:avLst/>
              <a:gdLst/>
              <a:ahLst/>
              <a:cxnLst/>
              <a:rect l="l" t="t" r="r" b="b"/>
              <a:pathLst>
                <a:path w="6277506" h="2968914">
                  <a:moveTo>
                    <a:pt x="0" y="0"/>
                  </a:moveTo>
                  <a:lnTo>
                    <a:pt x="6277506" y="0"/>
                  </a:lnTo>
                  <a:lnTo>
                    <a:pt x="6277506" y="2968914"/>
                  </a:lnTo>
                  <a:lnTo>
                    <a:pt x="0" y="2968914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277507" cy="3007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1410522" y="-3276512"/>
            <a:ext cx="6562966" cy="7473357"/>
          </a:xfrm>
          <a:custGeom>
            <a:avLst/>
            <a:gdLst/>
            <a:ahLst/>
            <a:cxnLst/>
            <a:rect l="l" t="t" r="r" b="b"/>
            <a:pathLst>
              <a:path w="6562966" h="7473357">
                <a:moveTo>
                  <a:pt x="0" y="0"/>
                </a:moveTo>
                <a:lnTo>
                  <a:pt x="6562966" y="0"/>
                </a:lnTo>
                <a:lnTo>
                  <a:pt x="6562966" y="7473357"/>
                </a:lnTo>
                <a:lnTo>
                  <a:pt x="0" y="747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128351"/>
              </p:ext>
            </p:extLst>
          </p:nvPr>
        </p:nvGraphicFramePr>
        <p:xfrm>
          <a:off x="1184120" y="2744939"/>
          <a:ext cx="15016375" cy="6449730"/>
        </p:xfrm>
        <a:graphic>
          <a:graphicData uri="http://schemas.openxmlformats.org/drawingml/2006/table">
            <a:tbl>
              <a:tblPr/>
              <a:tblGrid>
                <a:gridCol w="219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85484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51214">
                <a:tc rowSpan="2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heti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6. Félév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674">
                <a:tc v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Tantárgyak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óra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lab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kredit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ea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tgy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l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KR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664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Önálló labor 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65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Szakdolgozat 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6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5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664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Önálló labor II.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065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Szakdolgozat II.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12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é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214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Összesen: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48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48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16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10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32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 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20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6924650" y="917102"/>
            <a:ext cx="476101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5"/>
              </a:lnSpc>
              <a:spcBef>
                <a:spcPct val="0"/>
              </a:spcBef>
            </a:pPr>
            <a:r>
              <a:rPr lang="en-US" sz="2354" b="1" dirty="0">
                <a:solidFill>
                  <a:srgbClr val="034383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Az F tanterv kooperatív blokkja ​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1D294D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KÉPZÉS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764867" y="-699889"/>
            <a:ext cx="16931738" cy="1533898"/>
            <a:chOff x="0" y="0"/>
            <a:chExt cx="4459388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9388" cy="403990"/>
            </a:xfrm>
            <a:custGeom>
              <a:avLst/>
              <a:gdLst/>
              <a:ahLst/>
              <a:cxnLst/>
              <a:rect l="l" t="t" r="r" b="b"/>
              <a:pathLst>
                <a:path w="4459388" h="403990">
                  <a:moveTo>
                    <a:pt x="0" y="0"/>
                  </a:moveTo>
                  <a:lnTo>
                    <a:pt x="4459388" y="0"/>
                  </a:lnTo>
                  <a:lnTo>
                    <a:pt x="4459388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9388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10" name="Freeform 10"/>
          <p:cNvSpPr/>
          <p:nvPr/>
        </p:nvSpPr>
        <p:spPr>
          <a:xfrm>
            <a:off x="11413249" y="3027817"/>
            <a:ext cx="9628843" cy="6415217"/>
          </a:xfrm>
          <a:custGeom>
            <a:avLst/>
            <a:gdLst/>
            <a:ahLst/>
            <a:cxnLst/>
            <a:rect l="l" t="t" r="r" b="b"/>
            <a:pathLst>
              <a:path w="9628843" h="6415217">
                <a:moveTo>
                  <a:pt x="0" y="0"/>
                </a:moveTo>
                <a:lnTo>
                  <a:pt x="9628843" y="0"/>
                </a:lnTo>
                <a:lnTo>
                  <a:pt x="9628843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1" name="TextBox 11"/>
          <p:cNvSpPr txBox="1"/>
          <p:nvPr/>
        </p:nvSpPr>
        <p:spPr>
          <a:xfrm>
            <a:off x="1685698" y="3371519"/>
            <a:ext cx="10185798" cy="678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780"/>
              </a:lnSpc>
              <a:buFont typeface="Arial"/>
              <a:buChar char="•"/>
            </a:pP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Közvetlenül kapcsolatba léphetnek informatikus hallgatóinkkal és közvetlenül vonzóvá tehetik számukra cégüket, ez kiváló lehetőséget nyújt </a:t>
            </a:r>
            <a:r>
              <a:rPr lang="en-US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informatikus szakember bázisuk fejlesztéséhez</a:t>
            </a: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.​</a:t>
            </a:r>
            <a:endParaRPr lang="en-US" dirty="0"/>
          </a:p>
          <a:p>
            <a:pPr marL="582930" lvl="1" indent="-291465" algn="l">
              <a:lnSpc>
                <a:spcPts val="3780"/>
              </a:lnSpc>
              <a:buFont typeface="Arial"/>
              <a:buChar char="•"/>
            </a:pP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Hallgatóink az egyetemi oktatásuk és a cégnél megszerzett kiegészítő ismereteik birtokában </a:t>
            </a:r>
            <a:r>
              <a:rPr lang="en-US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5/10 hónapon át hasznos tevékenységet folytatnak a parnercégnél. ​</a:t>
            </a:r>
            <a:endParaRPr lang="en-US" sz="2700" b="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 marL="582930" lvl="1" indent="-291465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Kedvező finanszíroz</a:t>
            </a: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ással, ,,időben’’ találnak maguknak </a:t>
            </a:r>
            <a:r>
              <a:rPr lang="en-US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jó szakemberek</a:t>
            </a: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et.​</a:t>
            </a:r>
            <a:endParaRPr lang="hu-HU" sz="27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82930" lvl="1" indent="-291465" algn="l">
              <a:lnSpc>
                <a:spcPts val="3780"/>
              </a:lnSpc>
              <a:buFont typeface="Arial"/>
              <a:buChar char="•"/>
            </a:pPr>
            <a:r>
              <a:rPr lang="hu-HU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</a:t>
            </a:r>
            <a:r>
              <a:rPr lang="hu-HU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kooperatív partnerek </a:t>
            </a:r>
            <a:r>
              <a:rPr lang="hu-HU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további szolgáltatásokat is igénybe vehetnek </a:t>
            </a:r>
            <a:r>
              <a:rPr lang="hu-HU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kedvező feltételekkel</a:t>
            </a:r>
            <a:r>
              <a:rPr lang="hu-HU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  <a:p>
            <a:pPr marL="582930" lvl="1" indent="-291465">
              <a:lnSpc>
                <a:spcPts val="3780"/>
              </a:lnSpc>
              <a:buFont typeface="Arial"/>
              <a:buChar char="•"/>
            </a:pPr>
            <a:r>
              <a:rPr lang="en-US" sz="27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Végzős informatikus hallgatóink szakmai felkészültségét megismerve észrevételeikkel,</a:t>
            </a:r>
            <a:r>
              <a:rPr lang="en-US" sz="27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visszajelzéseikkel hozzájárulhatnak a képzés színvonalának emeléséhez.​</a:t>
            </a:r>
            <a:endParaRPr lang="en-US" sz="27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2127" y="2307368"/>
            <a:ext cx="15702433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  <a:spcBef>
                <a:spcPct val="0"/>
              </a:spcBef>
            </a:pPr>
            <a:r>
              <a:rPr lang="en-US" sz="2654" b="1" dirty="0">
                <a:solidFill>
                  <a:srgbClr val="1D29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Miért kedvező a cég részére a kooperatívos képzés keretében gyakorlatot szerző hallgatóink foglalkoztatása? ​</a:t>
            </a:r>
          </a:p>
          <a:p>
            <a:pPr algn="l">
              <a:lnSpc>
                <a:spcPts val="3715"/>
              </a:lnSpc>
              <a:spcBef>
                <a:spcPct val="0"/>
              </a:spcBef>
            </a:pPr>
            <a:r>
              <a:rPr lang="en-US" sz="2654" b="1" dirty="0">
                <a:solidFill>
                  <a:srgbClr val="1D29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​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891604" y="940548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6"/>
                </a:lnTo>
                <a:lnTo>
                  <a:pt x="0" y="494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08758"/>
            <a:ext cx="15702433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dirty="0">
                <a:solidFill>
                  <a:srgbClr val="1D294D"/>
                </a:solidFill>
                <a:latin typeface="Ubuntu Bold"/>
                <a:ea typeface="Ubuntu Bold"/>
                <a:cs typeface="Ubuntu Bold"/>
                <a:sym typeface="Ubuntu Bold"/>
              </a:rPr>
              <a:t>KOOPERATÍV KÉPZÉS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764867" y="-699889"/>
            <a:ext cx="16931738" cy="1533898"/>
            <a:chOff x="0" y="0"/>
            <a:chExt cx="4459388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9388" cy="403990"/>
            </a:xfrm>
            <a:custGeom>
              <a:avLst/>
              <a:gdLst/>
              <a:ahLst/>
              <a:cxnLst/>
              <a:rect l="l" t="t" r="r" b="b"/>
              <a:pathLst>
                <a:path w="4459388" h="403990">
                  <a:moveTo>
                    <a:pt x="0" y="0"/>
                  </a:moveTo>
                  <a:lnTo>
                    <a:pt x="4459388" y="0"/>
                  </a:lnTo>
                  <a:lnTo>
                    <a:pt x="4459388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9388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10" name="Freeform 10"/>
          <p:cNvSpPr/>
          <p:nvPr/>
        </p:nvSpPr>
        <p:spPr>
          <a:xfrm>
            <a:off x="11413249" y="3128997"/>
            <a:ext cx="9493377" cy="6324962"/>
          </a:xfrm>
          <a:custGeom>
            <a:avLst/>
            <a:gdLst/>
            <a:ahLst/>
            <a:cxnLst/>
            <a:rect l="l" t="t" r="r" b="b"/>
            <a:pathLst>
              <a:path w="9493377" h="6324962">
                <a:moveTo>
                  <a:pt x="0" y="0"/>
                </a:moveTo>
                <a:lnTo>
                  <a:pt x="9493376" y="0"/>
                </a:lnTo>
                <a:lnTo>
                  <a:pt x="9493376" y="6324963"/>
                </a:lnTo>
                <a:lnTo>
                  <a:pt x="0" y="632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1" name="TextBox 11"/>
          <p:cNvSpPr txBox="1"/>
          <p:nvPr/>
        </p:nvSpPr>
        <p:spPr>
          <a:xfrm>
            <a:off x="1375143" y="3371519"/>
            <a:ext cx="9855593" cy="806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gyakornoki </a:t>
            </a:r>
            <a:r>
              <a:rPr lang="en-US" sz="28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munka lehetőségének meghirdetését 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az Egyetemmel való együttműködésben​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</a:t>
            </a:r>
            <a:r>
              <a:rPr lang="en-US" sz="28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hallgató kiválasztását 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az Egyetemmel való együttműködésben​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Lehetőség szerint a cég profiljához illeszkedő </a:t>
            </a:r>
            <a:r>
              <a:rPr lang="en-US" sz="28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szakdolgozati téma 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kiírási javaslatot, a szakdolgozat elkészítésének külső konzultációját​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cég munkaszerződést köt a hallgatóval közvetlenül, vagy a Schönherz Iskolaszövetkezeten keresztül ​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partnercég kooperatív </a:t>
            </a:r>
            <a:r>
              <a:rPr lang="en-US" sz="2800" b="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képzési támogatást nyújt 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az Egyetemnek közvetlenül, vagy a Schönherz </a:t>
            </a:r>
            <a:r>
              <a:rPr lang="hu-HU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I</a:t>
            </a:r>
            <a:r>
              <a:rPr lang="en-US" sz="28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skolaszövetkezeten keresztül.​</a:t>
            </a:r>
          </a:p>
          <a:p>
            <a:pPr algn="l">
              <a:lnSpc>
                <a:spcPts val="4059"/>
              </a:lnSpc>
            </a:pP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059"/>
              </a:lnSpc>
            </a:pP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endParaRPr lang="en-US" sz="28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2127" y="2326418"/>
            <a:ext cx="622607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5"/>
              </a:lnSpc>
            </a:pPr>
            <a:r>
              <a:rPr lang="en-US" sz="2354" b="1" dirty="0">
                <a:solidFill>
                  <a:srgbClr val="1D29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Mit várunk el a kooperatív partnercégtől?​</a:t>
            </a:r>
          </a:p>
          <a:p>
            <a:pPr algn="l">
              <a:lnSpc>
                <a:spcPts val="3295"/>
              </a:lnSpc>
              <a:spcBef>
                <a:spcPct val="0"/>
              </a:spcBef>
            </a:pPr>
            <a:endParaRPr lang="en-US" sz="2354" b="1" dirty="0">
              <a:solidFill>
                <a:srgbClr val="1D29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891604" y="940548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6"/>
                </a:lnTo>
                <a:lnTo>
                  <a:pt x="0" y="494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>
          <a:extLst>
            <a:ext uri="{FF2B5EF4-FFF2-40B4-BE49-F238E27FC236}">
              <a16:creationId xmlns:a16="http://schemas.microsoft.com/office/drawing/2014/main" id="{8E1021C3-F0BF-7F6E-16AE-ABA63EBCB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8">
            <a:extLst>
              <a:ext uri="{FF2B5EF4-FFF2-40B4-BE49-F238E27FC236}">
                <a16:creationId xmlns:a16="http://schemas.microsoft.com/office/drawing/2014/main" id="{A48A5AFF-CF67-E7D8-C917-A28344995720}"/>
              </a:ext>
            </a:extLst>
          </p:cNvPr>
          <p:cNvSpPr txBox="1"/>
          <p:nvPr/>
        </p:nvSpPr>
        <p:spPr>
          <a:xfrm>
            <a:off x="1892126" y="1585864"/>
            <a:ext cx="15702433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dirty="0">
                <a:solidFill>
                  <a:srgbClr val="1D294D"/>
                </a:solidFill>
                <a:latin typeface="Ubuntu"/>
                <a:ea typeface="Ubuntu"/>
                <a:cs typeface="Ubuntu"/>
                <a:sym typeface="Ubuntu"/>
              </a:rPr>
              <a:t>KOOPERATÍV KÉPZÉS</a:t>
            </a:r>
            <a:endParaRPr dirty="0"/>
          </a:p>
        </p:txBody>
      </p:sp>
      <p:grpSp>
        <p:nvGrpSpPr>
          <p:cNvPr id="708" name="Google Shape;708;p38">
            <a:extLst>
              <a:ext uri="{FF2B5EF4-FFF2-40B4-BE49-F238E27FC236}">
                <a16:creationId xmlns:a16="http://schemas.microsoft.com/office/drawing/2014/main" id="{AADBC0C4-8D80-7631-A326-65CBB4CAF7FD}"/>
              </a:ext>
            </a:extLst>
          </p:cNvPr>
          <p:cNvGrpSpPr/>
          <p:nvPr/>
        </p:nvGrpSpPr>
        <p:grpSpPr>
          <a:xfrm>
            <a:off x="2764867" y="-844550"/>
            <a:ext cx="16931738" cy="1678559"/>
            <a:chOff x="0" y="-38100"/>
            <a:chExt cx="4459388" cy="442090"/>
          </a:xfrm>
        </p:grpSpPr>
        <p:sp>
          <p:nvSpPr>
            <p:cNvPr id="709" name="Google Shape;709;p38">
              <a:extLst>
                <a:ext uri="{FF2B5EF4-FFF2-40B4-BE49-F238E27FC236}">
                  <a16:creationId xmlns:a16="http://schemas.microsoft.com/office/drawing/2014/main" id="{24D04F5D-0230-9921-9FB6-F091071B3F87}"/>
                </a:ext>
              </a:extLst>
            </p:cNvPr>
            <p:cNvSpPr/>
            <p:nvPr/>
          </p:nvSpPr>
          <p:spPr>
            <a:xfrm>
              <a:off x="0" y="0"/>
              <a:ext cx="4459388" cy="403990"/>
            </a:xfrm>
            <a:custGeom>
              <a:avLst/>
              <a:gdLst/>
              <a:ahLst/>
              <a:cxnLst/>
              <a:rect l="l" t="t" r="r" b="b"/>
              <a:pathLst>
                <a:path w="4459388" h="403990" extrusionOk="0">
                  <a:moveTo>
                    <a:pt x="0" y="0"/>
                  </a:moveTo>
                  <a:lnTo>
                    <a:pt x="4459388" y="0"/>
                  </a:lnTo>
                  <a:lnTo>
                    <a:pt x="4459388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8">
              <a:extLst>
                <a:ext uri="{FF2B5EF4-FFF2-40B4-BE49-F238E27FC236}">
                  <a16:creationId xmlns:a16="http://schemas.microsoft.com/office/drawing/2014/main" id="{D711CE80-7C17-BBA8-423B-C9E02424425D}"/>
                </a:ext>
              </a:extLst>
            </p:cNvPr>
            <p:cNvSpPr txBox="1"/>
            <p:nvPr/>
          </p:nvSpPr>
          <p:spPr>
            <a:xfrm>
              <a:off x="0" y="-38100"/>
              <a:ext cx="4459388" cy="442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711;p38">
            <a:extLst>
              <a:ext uri="{FF2B5EF4-FFF2-40B4-BE49-F238E27FC236}">
                <a16:creationId xmlns:a16="http://schemas.microsoft.com/office/drawing/2014/main" id="{638E4DE6-D141-AC3E-36BD-250FF716E277}"/>
              </a:ext>
            </a:extLst>
          </p:cNvPr>
          <p:cNvGrpSpPr/>
          <p:nvPr/>
        </p:nvGrpSpPr>
        <p:grpSpPr>
          <a:xfrm rot="-5400000">
            <a:off x="-5087387" y="4509766"/>
            <a:ext cx="10698089" cy="1678559"/>
            <a:chOff x="0" y="-38100"/>
            <a:chExt cx="2817604" cy="442090"/>
          </a:xfrm>
        </p:grpSpPr>
        <p:sp>
          <p:nvSpPr>
            <p:cNvPr id="712" name="Google Shape;712;p38">
              <a:extLst>
                <a:ext uri="{FF2B5EF4-FFF2-40B4-BE49-F238E27FC236}">
                  <a16:creationId xmlns:a16="http://schemas.microsoft.com/office/drawing/2014/main" id="{E5188FBA-C012-6353-5724-4FBAC9566DF8}"/>
                </a:ext>
              </a:extLst>
            </p:cNvPr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 extrusionOk="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8">
              <a:extLst>
                <a:ext uri="{FF2B5EF4-FFF2-40B4-BE49-F238E27FC236}">
                  <a16:creationId xmlns:a16="http://schemas.microsoft.com/office/drawing/2014/main" id="{55130340-DFDE-3FDD-D40C-5F454B1A2393}"/>
                </a:ext>
              </a:extLst>
            </p:cNvPr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4" name="Google Shape;714;p38">
            <a:extLst>
              <a:ext uri="{FF2B5EF4-FFF2-40B4-BE49-F238E27FC236}">
                <a16:creationId xmlns:a16="http://schemas.microsoft.com/office/drawing/2014/main" id="{ACC7C4E8-92D1-EE9F-CF15-0DA4FF22A6F8}"/>
              </a:ext>
            </a:extLst>
          </p:cNvPr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38">
            <a:extLst>
              <a:ext uri="{FF2B5EF4-FFF2-40B4-BE49-F238E27FC236}">
                <a16:creationId xmlns:a16="http://schemas.microsoft.com/office/drawing/2014/main" id="{BA5D8108-D35E-1F74-FA17-F8888AB85CE7}"/>
              </a:ext>
            </a:extLst>
          </p:cNvPr>
          <p:cNvSpPr txBox="1"/>
          <p:nvPr/>
        </p:nvSpPr>
        <p:spPr>
          <a:xfrm>
            <a:off x="2764867" y="3400279"/>
            <a:ext cx="11738253" cy="6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4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Háromoldalú együttműködés</a:t>
            </a:r>
            <a:endParaRPr lang="hu-HU" sz="2800" dirty="0">
              <a:solidFill>
                <a:srgbClr val="0D1D2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7" name="Google Shape;717;p38">
            <a:extLst>
              <a:ext uri="{FF2B5EF4-FFF2-40B4-BE49-F238E27FC236}">
                <a16:creationId xmlns:a16="http://schemas.microsoft.com/office/drawing/2014/main" id="{31CF7929-B8FF-943F-7E4A-A3522ACF0A3A}"/>
              </a:ext>
            </a:extLst>
          </p:cNvPr>
          <p:cNvSpPr txBox="1"/>
          <p:nvPr/>
        </p:nvSpPr>
        <p:spPr>
          <a:xfrm>
            <a:off x="1892126" y="2326418"/>
            <a:ext cx="7047157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1D29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Együttműködési lehetőségek cégek számára</a:t>
            </a:r>
            <a:endParaRPr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rtl="0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94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18" name="Google Shape;718;p38">
            <a:extLst>
              <a:ext uri="{FF2B5EF4-FFF2-40B4-BE49-F238E27FC236}">
                <a16:creationId xmlns:a16="http://schemas.microsoft.com/office/drawing/2014/main" id="{62A01DD6-90AA-5D86-43CA-DA353FD7882B}"/>
              </a:ext>
            </a:extLst>
          </p:cNvPr>
          <p:cNvSpPr/>
          <p:nvPr/>
        </p:nvSpPr>
        <p:spPr>
          <a:xfrm>
            <a:off x="13891604" y="940548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 extrusionOk="0">
                <a:moveTo>
                  <a:pt x="0" y="0"/>
                </a:moveTo>
                <a:lnTo>
                  <a:pt x="2869545" y="0"/>
                </a:lnTo>
                <a:lnTo>
                  <a:pt x="2869545" y="494996"/>
                </a:lnTo>
                <a:lnTo>
                  <a:pt x="0" y="494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C179D23-166F-1357-2F0B-28522FC5CB2B}"/>
              </a:ext>
            </a:extLst>
          </p:cNvPr>
          <p:cNvSpPr/>
          <p:nvPr/>
        </p:nvSpPr>
        <p:spPr>
          <a:xfrm>
            <a:off x="1892126" y="3506903"/>
            <a:ext cx="704055" cy="138932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69D81D5-4DEE-09A5-010E-E4E6E088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0177" y="3661655"/>
            <a:ext cx="3702955" cy="12749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7A90847-13AE-732C-9F07-BF1795D50B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301"/>
          <a:stretch/>
        </p:blipFill>
        <p:spPr>
          <a:xfrm>
            <a:off x="11820177" y="7392447"/>
            <a:ext cx="2321722" cy="1274912"/>
          </a:xfrm>
          <a:prstGeom prst="rect">
            <a:avLst/>
          </a:prstGeom>
        </p:spPr>
      </p:pic>
      <p:sp>
        <p:nvSpPr>
          <p:cNvPr id="4" name="Google Shape;716;p38">
            <a:extLst>
              <a:ext uri="{FF2B5EF4-FFF2-40B4-BE49-F238E27FC236}">
                <a16:creationId xmlns:a16="http://schemas.microsoft.com/office/drawing/2014/main" id="{DC887AD7-967B-2523-2E98-44D7806D07F8}"/>
              </a:ext>
            </a:extLst>
          </p:cNvPr>
          <p:cNvSpPr txBox="1"/>
          <p:nvPr/>
        </p:nvSpPr>
        <p:spPr>
          <a:xfrm>
            <a:off x="2764867" y="3972898"/>
            <a:ext cx="114466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Szerződés: 			Háromoldalú megállapodás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Támogatási összeg: 		Közvetlenül az ÓE Alapítványának utalva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Hallgatók foglalkoztatása: 	Schönherz Iskolaszövetkezeten keresztül</a:t>
            </a:r>
          </a:p>
        </p:txBody>
      </p:sp>
      <p:sp>
        <p:nvSpPr>
          <p:cNvPr id="7" name="Google Shape;716;p38">
            <a:extLst>
              <a:ext uri="{FF2B5EF4-FFF2-40B4-BE49-F238E27FC236}">
                <a16:creationId xmlns:a16="http://schemas.microsoft.com/office/drawing/2014/main" id="{006E7BEB-946C-13E6-EB00-30068F9B677E}"/>
              </a:ext>
            </a:extLst>
          </p:cNvPr>
          <p:cNvSpPr txBox="1"/>
          <p:nvPr/>
        </p:nvSpPr>
        <p:spPr>
          <a:xfrm>
            <a:off x="2764867" y="5287715"/>
            <a:ext cx="11446687" cy="6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4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Teljeskörű háromoldalú partneri együttműködés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4E5EC1FF-A609-5B00-603B-52EA0765B6B8}"/>
              </a:ext>
            </a:extLst>
          </p:cNvPr>
          <p:cNvSpPr/>
          <p:nvPr/>
        </p:nvSpPr>
        <p:spPr>
          <a:xfrm>
            <a:off x="1892126" y="5394339"/>
            <a:ext cx="704055" cy="138932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</a:p>
        </p:txBody>
      </p:sp>
      <p:sp>
        <p:nvSpPr>
          <p:cNvPr id="11" name="Google Shape;716;p38">
            <a:extLst>
              <a:ext uri="{FF2B5EF4-FFF2-40B4-BE49-F238E27FC236}">
                <a16:creationId xmlns:a16="http://schemas.microsoft.com/office/drawing/2014/main" id="{6752722C-1874-182F-7569-F58AF18F70C7}"/>
              </a:ext>
            </a:extLst>
          </p:cNvPr>
          <p:cNvSpPr txBox="1"/>
          <p:nvPr/>
        </p:nvSpPr>
        <p:spPr>
          <a:xfrm>
            <a:off x="2764867" y="5860334"/>
            <a:ext cx="114466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Szerződés: 			Háromoldalú megállapodás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Támogatás: 			A Schönherz Iskolaszövetkezetnek utalva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Hallgatók foglalkoztatása: 	Schönherz Iskolaszövetkezeten keresztül</a:t>
            </a:r>
          </a:p>
        </p:txBody>
      </p:sp>
      <p:sp>
        <p:nvSpPr>
          <p:cNvPr id="12" name="Google Shape;716;p38">
            <a:extLst>
              <a:ext uri="{FF2B5EF4-FFF2-40B4-BE49-F238E27FC236}">
                <a16:creationId xmlns:a16="http://schemas.microsoft.com/office/drawing/2014/main" id="{0305160D-3BEC-71AA-A852-B3AC736128B3}"/>
              </a:ext>
            </a:extLst>
          </p:cNvPr>
          <p:cNvSpPr txBox="1"/>
          <p:nvPr/>
        </p:nvSpPr>
        <p:spPr>
          <a:xfrm>
            <a:off x="2764867" y="7171410"/>
            <a:ext cx="11446687" cy="6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4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Kétoldalú megállapodás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003247C-0426-6DA9-2A7B-A62E36419FF7}"/>
              </a:ext>
            </a:extLst>
          </p:cNvPr>
          <p:cNvSpPr/>
          <p:nvPr/>
        </p:nvSpPr>
        <p:spPr>
          <a:xfrm>
            <a:off x="1892126" y="7278034"/>
            <a:ext cx="704055" cy="138932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</a:p>
        </p:txBody>
      </p:sp>
      <p:sp>
        <p:nvSpPr>
          <p:cNvPr id="14" name="Google Shape;716;p38">
            <a:extLst>
              <a:ext uri="{FF2B5EF4-FFF2-40B4-BE49-F238E27FC236}">
                <a16:creationId xmlns:a16="http://schemas.microsoft.com/office/drawing/2014/main" id="{1A6AB10D-E260-5EA1-A08E-5F03B2A91312}"/>
              </a:ext>
            </a:extLst>
          </p:cNvPr>
          <p:cNvSpPr txBox="1"/>
          <p:nvPr/>
        </p:nvSpPr>
        <p:spPr>
          <a:xfrm>
            <a:off x="2764867" y="7744029"/>
            <a:ext cx="114466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Szerződés: 			Kétoldalú megállapodás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Támogatás: 			Közvetlenül az ÓE Alapítványának utalva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/>
                <a:ea typeface="Open Sans"/>
                <a:cs typeface="Open Sans"/>
                <a:sym typeface="Open Sans"/>
              </a:rPr>
              <a:t>Hallgatók foglalkoztatása: 	A cég saját állományában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E25CF3B-0E5C-CC2A-AFBD-669BD0FAC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0177" y="5508751"/>
            <a:ext cx="3702955" cy="12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53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>
          <a:extLst>
            <a:ext uri="{FF2B5EF4-FFF2-40B4-BE49-F238E27FC236}">
              <a16:creationId xmlns:a16="http://schemas.microsoft.com/office/drawing/2014/main" id="{49DCD339-849E-E6AE-1310-14FC47BE5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2">
            <a:extLst>
              <a:ext uri="{FF2B5EF4-FFF2-40B4-BE49-F238E27FC236}">
                <a16:creationId xmlns:a16="http://schemas.microsoft.com/office/drawing/2014/main" id="{C0A180D2-B9D8-D67D-0A0A-88CE65E3070E}"/>
              </a:ext>
            </a:extLst>
          </p:cNvPr>
          <p:cNvSpPr txBox="1"/>
          <p:nvPr/>
        </p:nvSpPr>
        <p:spPr>
          <a:xfrm>
            <a:off x="3777012" y="1505253"/>
            <a:ext cx="13817550" cy="135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999" b="1" dirty="0">
                <a:solidFill>
                  <a:srgbClr val="034383"/>
                </a:solidFill>
                <a:latin typeface="Ubuntu"/>
                <a:ea typeface="Ubuntu"/>
                <a:cs typeface="Ubuntu"/>
                <a:sym typeface="Ubuntu"/>
              </a:rPr>
              <a:t>GYAKORNOKOK FOGLALKOZTATÁSA </a:t>
            </a:r>
          </a:p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999" b="1" dirty="0">
                <a:solidFill>
                  <a:srgbClr val="034383"/>
                </a:solidFill>
                <a:latin typeface="Ubuntu"/>
                <a:ea typeface="Ubuntu"/>
                <a:cs typeface="Ubuntu"/>
                <a:sym typeface="Ubuntu"/>
              </a:rPr>
              <a:t>EGYSZERŰEN ÉS HATÉKONYAN</a:t>
            </a:r>
            <a:endParaRPr dirty="0"/>
          </a:p>
        </p:txBody>
      </p:sp>
      <p:sp>
        <p:nvSpPr>
          <p:cNvPr id="607" name="Google Shape;607;p32">
            <a:extLst>
              <a:ext uri="{FF2B5EF4-FFF2-40B4-BE49-F238E27FC236}">
                <a16:creationId xmlns:a16="http://schemas.microsoft.com/office/drawing/2014/main" id="{07B1D861-AF34-AFD6-6681-9950766564CD}"/>
              </a:ext>
            </a:extLst>
          </p:cNvPr>
          <p:cNvSpPr/>
          <p:nvPr/>
        </p:nvSpPr>
        <p:spPr>
          <a:xfrm rot="-5400000" flipH="1">
            <a:off x="-835100" y="-864327"/>
            <a:ext cx="6157558" cy="6157558"/>
          </a:xfrm>
          <a:custGeom>
            <a:avLst/>
            <a:gdLst/>
            <a:ahLst/>
            <a:cxnLst/>
            <a:rect l="l" t="t" r="r" b="b"/>
            <a:pathLst>
              <a:path w="6157558" h="6157558" extrusionOk="0">
                <a:moveTo>
                  <a:pt x="6157558" y="0"/>
                </a:moveTo>
                <a:lnTo>
                  <a:pt x="0" y="0"/>
                </a:lnTo>
                <a:lnTo>
                  <a:pt x="0" y="6157557"/>
                </a:lnTo>
                <a:lnTo>
                  <a:pt x="6157558" y="6157557"/>
                </a:lnTo>
                <a:lnTo>
                  <a:pt x="615755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32">
            <a:extLst>
              <a:ext uri="{FF2B5EF4-FFF2-40B4-BE49-F238E27FC236}">
                <a16:creationId xmlns:a16="http://schemas.microsoft.com/office/drawing/2014/main" id="{D4E97FA8-B5D0-6BAB-C466-D099F156CF4B}"/>
              </a:ext>
            </a:extLst>
          </p:cNvPr>
          <p:cNvSpPr txBox="1"/>
          <p:nvPr/>
        </p:nvSpPr>
        <p:spPr>
          <a:xfrm>
            <a:off x="11033621" y="4101987"/>
            <a:ext cx="5002496" cy="4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cég saját állományában foglalkoztva</a:t>
            </a:r>
            <a:endParaRPr sz="1900" b="1" u="none" strike="noStrike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619" name="Google Shape;619;p32">
            <a:extLst>
              <a:ext uri="{FF2B5EF4-FFF2-40B4-BE49-F238E27FC236}">
                <a16:creationId xmlns:a16="http://schemas.microsoft.com/office/drawing/2014/main" id="{F67EF065-172B-C7C5-18B3-394495F85353}"/>
              </a:ext>
            </a:extLst>
          </p:cNvPr>
          <p:cNvSpPr/>
          <p:nvPr/>
        </p:nvSpPr>
        <p:spPr>
          <a:xfrm rot="5400000" flipH="1">
            <a:off x="12828042" y="6940602"/>
            <a:ext cx="6157558" cy="6157558"/>
          </a:xfrm>
          <a:custGeom>
            <a:avLst/>
            <a:gdLst/>
            <a:ahLst/>
            <a:cxnLst/>
            <a:rect l="l" t="t" r="r" b="b"/>
            <a:pathLst>
              <a:path w="6157558" h="6157558" extrusionOk="0">
                <a:moveTo>
                  <a:pt x="0" y="6157558"/>
                </a:moveTo>
                <a:lnTo>
                  <a:pt x="6157558" y="6157558"/>
                </a:lnTo>
                <a:lnTo>
                  <a:pt x="6157558" y="0"/>
                </a:lnTo>
                <a:lnTo>
                  <a:pt x="0" y="0"/>
                </a:lnTo>
                <a:lnTo>
                  <a:pt x="0" y="615755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2">
            <a:extLst>
              <a:ext uri="{FF2B5EF4-FFF2-40B4-BE49-F238E27FC236}">
                <a16:creationId xmlns:a16="http://schemas.microsoft.com/office/drawing/2014/main" id="{513ACB08-DC72-5638-911D-DE53CDA16757}"/>
              </a:ext>
            </a:extLst>
          </p:cNvPr>
          <p:cNvSpPr txBox="1"/>
          <p:nvPr/>
        </p:nvSpPr>
        <p:spPr>
          <a:xfrm>
            <a:off x="4005081" y="8265016"/>
            <a:ext cx="277902" cy="43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dirty="0"/>
          </a:p>
        </p:txBody>
      </p:sp>
      <p:sp>
        <p:nvSpPr>
          <p:cNvPr id="629" name="Google Shape;629;p32">
            <a:extLst>
              <a:ext uri="{FF2B5EF4-FFF2-40B4-BE49-F238E27FC236}">
                <a16:creationId xmlns:a16="http://schemas.microsoft.com/office/drawing/2014/main" id="{1E1995B8-3652-7160-9F90-4649FD8F39D1}"/>
              </a:ext>
            </a:extLst>
          </p:cNvPr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 extrusionOk="0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8;p32">
            <a:extLst>
              <a:ext uri="{FF2B5EF4-FFF2-40B4-BE49-F238E27FC236}">
                <a16:creationId xmlns:a16="http://schemas.microsoft.com/office/drawing/2014/main" id="{E53B724D-F1A7-189D-01A2-BBB87FE589F0}"/>
              </a:ext>
            </a:extLst>
          </p:cNvPr>
          <p:cNvSpPr txBox="1"/>
          <p:nvPr/>
        </p:nvSpPr>
        <p:spPr>
          <a:xfrm>
            <a:off x="2260641" y="5001610"/>
            <a:ext cx="6157558" cy="456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adminisztrációs tehermentesítés: s</a:t>
            </a:r>
            <a:r>
              <a:rPr lang="hu-HU" sz="2000" u="none" strike="noStrike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zerződéskötés, bejelentés, bérszámfejtés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u="none" strike="noStrike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lnSpc>
                <a:spcPct val="140014"/>
              </a:lnSpc>
            </a:pPr>
            <a:r>
              <a:rPr lang="hu-HU" sz="2000" u="none" strike="noStrike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Egyetlen számla – egyetlen költség – egyetlen utalás - egyszerű pénzügyi elszámolás</a:t>
            </a:r>
          </a:p>
          <a:p>
            <a:pPr>
              <a:lnSpc>
                <a:spcPct val="140014"/>
              </a:lnSpc>
            </a:pPr>
            <a:endParaRPr lang="hu-HU" sz="800" u="none" strike="noStrike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Rugalmas óraszám-elszámolás – nincs szükség szerződésmódosításra változó óraszám esetén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u="none" strike="noStrike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Nincs statisztikai létszámnövekedés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u="none" strike="noStrike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Gyors ügyintézés és támogatás - dedikált kapcsolattartó</a:t>
            </a:r>
            <a:endParaRPr sz="2000" u="none" strike="noStrike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" name="Google Shape;618;p32">
            <a:extLst>
              <a:ext uri="{FF2B5EF4-FFF2-40B4-BE49-F238E27FC236}">
                <a16:creationId xmlns:a16="http://schemas.microsoft.com/office/drawing/2014/main" id="{3FB26A6A-4C5F-AAC7-77C1-B3EA9171B10C}"/>
              </a:ext>
            </a:extLst>
          </p:cNvPr>
          <p:cNvSpPr txBox="1"/>
          <p:nvPr/>
        </p:nvSpPr>
        <p:spPr>
          <a:xfrm>
            <a:off x="9498848" y="5001610"/>
            <a:ext cx="7124130" cy="456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Jelentős adminisztráció</a:t>
            </a: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munkaszerződés, bejelentés, bérszámfejtés, TB és adófizetés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Munkajogi kötelezettségek – szabadság, felmondási idő, táppénz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Extra költségek – járulékfizetés, TAO és egyéb munkáltatói terhek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Extra utalások – bérkifizetés, járulékok, egyetemi támogatás</a:t>
            </a: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800" dirty="0">
              <a:solidFill>
                <a:srgbClr val="0D1D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Szerződésmódosítás szükségessége változó munkamennyiség esetén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410590A2-5482-CA88-FBCB-0A06A13938D2}"/>
              </a:ext>
            </a:extLst>
          </p:cNvPr>
          <p:cNvGrpSpPr/>
          <p:nvPr/>
        </p:nvGrpSpPr>
        <p:grpSpPr>
          <a:xfrm>
            <a:off x="2260641" y="3349475"/>
            <a:ext cx="5657467" cy="1505027"/>
            <a:chOff x="1905794" y="3349475"/>
            <a:chExt cx="5657467" cy="1505027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AA4EFAFF-9BD2-063A-35F2-02D6ACED5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-323"/>
            <a:stretch/>
          </p:blipFill>
          <p:spPr>
            <a:xfrm>
              <a:off x="1905794" y="3349475"/>
              <a:ext cx="4153811" cy="1505027"/>
            </a:xfrm>
            <a:prstGeom prst="rect">
              <a:avLst/>
            </a:prstGeom>
          </p:spPr>
        </p:pic>
        <p:sp>
          <p:nvSpPr>
            <p:cNvPr id="8" name="Google Shape;618;p32">
              <a:extLst>
                <a:ext uri="{FF2B5EF4-FFF2-40B4-BE49-F238E27FC236}">
                  <a16:creationId xmlns:a16="http://schemas.microsoft.com/office/drawing/2014/main" id="{B842024E-AD53-A0F1-C196-465A4B9A95FA}"/>
                </a:ext>
              </a:extLst>
            </p:cNvPr>
            <p:cNvSpPr txBox="1"/>
            <p:nvPr/>
          </p:nvSpPr>
          <p:spPr>
            <a:xfrm>
              <a:off x="5786633" y="4101987"/>
              <a:ext cx="1776628" cy="409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900" b="1" u="none" strike="noStrike" dirty="0">
                  <a:solidFill>
                    <a:srgbClr val="0D1D2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en keresztül</a:t>
              </a:r>
              <a:endParaRPr sz="1900" b="1" u="none" strike="noStrike" dirty="0">
                <a:solidFill>
                  <a:srgbClr val="0D1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056BF250-E5E1-1765-0656-CECF5015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439" b="15040"/>
          <a:stretch/>
        </p:blipFill>
        <p:spPr>
          <a:xfrm>
            <a:off x="9652797" y="3270316"/>
            <a:ext cx="1333656" cy="152623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9D0E3C1-F662-B8B7-94E9-2BB4100654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77" r="72286" b="50439"/>
          <a:stretch/>
        </p:blipFill>
        <p:spPr>
          <a:xfrm>
            <a:off x="1179993" y="4854502"/>
            <a:ext cx="902226" cy="99588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87FA924-69A2-A12B-02E8-E46C10322D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321" r="41968" b="50339"/>
          <a:stretch/>
        </p:blipFill>
        <p:spPr>
          <a:xfrm>
            <a:off x="1136671" y="5906093"/>
            <a:ext cx="842427" cy="99588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2E24250-499B-42BE-0DC7-2E7060FF43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619" t="7875" r="4523" b="52388"/>
          <a:stretch/>
        </p:blipFill>
        <p:spPr>
          <a:xfrm>
            <a:off x="1108490" y="8803542"/>
            <a:ext cx="896070" cy="70402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14924BD-07C8-24D5-2460-2D98340B9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78" t="57932" r="74779" b="9191"/>
          <a:stretch/>
        </p:blipFill>
        <p:spPr>
          <a:xfrm>
            <a:off x="1136671" y="7027924"/>
            <a:ext cx="929500" cy="736979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3B0AA855-2052-A265-04B3-AF059E0D78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253" t="59156" r="32786" b="4677"/>
          <a:stretch/>
        </p:blipFill>
        <p:spPr>
          <a:xfrm>
            <a:off x="1013170" y="7953568"/>
            <a:ext cx="1046656" cy="622896"/>
          </a:xfrm>
          <a:prstGeom prst="rect">
            <a:avLst/>
          </a:prstGeom>
        </p:spPr>
      </p:pic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5C150486-A5B7-13F5-6885-AA539A060AE7}"/>
              </a:ext>
            </a:extLst>
          </p:cNvPr>
          <p:cNvCxnSpPr>
            <a:cxnSpLocks/>
          </p:cNvCxnSpPr>
          <p:nvPr/>
        </p:nvCxnSpPr>
        <p:spPr>
          <a:xfrm>
            <a:off x="1179992" y="5928884"/>
            <a:ext cx="15442986" cy="0"/>
          </a:xfrm>
          <a:prstGeom prst="line">
            <a:avLst/>
          </a:prstGeom>
          <a:ln w="12700">
            <a:solidFill>
              <a:srgbClr val="F9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F5E3F79-F720-90F1-10B8-0C9650FB4E9F}"/>
              </a:ext>
            </a:extLst>
          </p:cNvPr>
          <p:cNvCxnSpPr>
            <a:cxnSpLocks/>
          </p:cNvCxnSpPr>
          <p:nvPr/>
        </p:nvCxnSpPr>
        <p:spPr>
          <a:xfrm>
            <a:off x="1179992" y="6995011"/>
            <a:ext cx="15442986" cy="0"/>
          </a:xfrm>
          <a:prstGeom prst="line">
            <a:avLst/>
          </a:prstGeom>
          <a:ln w="12700">
            <a:solidFill>
              <a:srgbClr val="F9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4157BCF8-ED3E-F21B-51DA-EA3FDB2CB9F8}"/>
              </a:ext>
            </a:extLst>
          </p:cNvPr>
          <p:cNvCxnSpPr>
            <a:cxnSpLocks/>
          </p:cNvCxnSpPr>
          <p:nvPr/>
        </p:nvCxnSpPr>
        <p:spPr>
          <a:xfrm>
            <a:off x="1179992" y="7953568"/>
            <a:ext cx="15442986" cy="0"/>
          </a:xfrm>
          <a:prstGeom prst="line">
            <a:avLst/>
          </a:prstGeom>
          <a:ln w="12700">
            <a:solidFill>
              <a:srgbClr val="F9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B2180019-B69D-7BA3-34A4-9254F4F535CC}"/>
              </a:ext>
            </a:extLst>
          </p:cNvPr>
          <p:cNvCxnSpPr>
            <a:cxnSpLocks/>
          </p:cNvCxnSpPr>
          <p:nvPr/>
        </p:nvCxnSpPr>
        <p:spPr>
          <a:xfrm>
            <a:off x="1179992" y="8710986"/>
            <a:ext cx="15442986" cy="0"/>
          </a:xfrm>
          <a:prstGeom prst="line">
            <a:avLst/>
          </a:prstGeom>
          <a:ln w="12700">
            <a:solidFill>
              <a:srgbClr val="F9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69A6CE11-0220-72DF-60CB-3F1057F1E906}"/>
              </a:ext>
            </a:extLst>
          </p:cNvPr>
          <p:cNvCxnSpPr>
            <a:cxnSpLocks/>
          </p:cNvCxnSpPr>
          <p:nvPr/>
        </p:nvCxnSpPr>
        <p:spPr>
          <a:xfrm>
            <a:off x="1179992" y="4885727"/>
            <a:ext cx="15442986" cy="0"/>
          </a:xfrm>
          <a:prstGeom prst="line">
            <a:avLst/>
          </a:prstGeom>
          <a:ln w="38100">
            <a:solidFill>
              <a:srgbClr val="F9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142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>
          <a:extLst>
            <a:ext uri="{FF2B5EF4-FFF2-40B4-BE49-F238E27FC236}">
              <a16:creationId xmlns:a16="http://schemas.microsoft.com/office/drawing/2014/main" id="{59DB1359-43C7-EFD7-A4C4-0BF59002E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8">
            <a:extLst>
              <a:ext uri="{FF2B5EF4-FFF2-40B4-BE49-F238E27FC236}">
                <a16:creationId xmlns:a16="http://schemas.microsoft.com/office/drawing/2014/main" id="{617484BA-F7DC-2A2B-F2E1-386B7F520702}"/>
              </a:ext>
            </a:extLst>
          </p:cNvPr>
          <p:cNvSpPr txBox="1"/>
          <p:nvPr/>
        </p:nvSpPr>
        <p:spPr>
          <a:xfrm>
            <a:off x="1892126" y="1585864"/>
            <a:ext cx="15702433" cy="8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dirty="0">
                <a:solidFill>
                  <a:srgbClr val="1D294D"/>
                </a:solidFill>
                <a:latin typeface="Ubuntu"/>
                <a:ea typeface="Ubuntu"/>
                <a:cs typeface="Ubuntu"/>
                <a:sym typeface="Ubuntu"/>
              </a:rPr>
              <a:t>KOOPERATÍV </a:t>
            </a:r>
            <a:r>
              <a:rPr lang="hu-HU" sz="5300" b="1" dirty="0">
                <a:solidFill>
                  <a:srgbClr val="1D294D"/>
                </a:solidFill>
                <a:latin typeface="Ubuntu"/>
                <a:ea typeface="Ubuntu"/>
                <a:cs typeface="Ubuntu"/>
                <a:sym typeface="Ubuntu"/>
              </a:rPr>
              <a:t>FÉLÉVEK</a:t>
            </a:r>
            <a:endParaRPr dirty="0"/>
          </a:p>
        </p:txBody>
      </p:sp>
      <p:grpSp>
        <p:nvGrpSpPr>
          <p:cNvPr id="708" name="Google Shape;708;p38">
            <a:extLst>
              <a:ext uri="{FF2B5EF4-FFF2-40B4-BE49-F238E27FC236}">
                <a16:creationId xmlns:a16="http://schemas.microsoft.com/office/drawing/2014/main" id="{0DAFDE02-7CEF-0359-01A3-96A137E42D90}"/>
              </a:ext>
            </a:extLst>
          </p:cNvPr>
          <p:cNvGrpSpPr/>
          <p:nvPr/>
        </p:nvGrpSpPr>
        <p:grpSpPr>
          <a:xfrm>
            <a:off x="2764867" y="-844550"/>
            <a:ext cx="16931738" cy="1678559"/>
            <a:chOff x="0" y="-38100"/>
            <a:chExt cx="4459388" cy="442090"/>
          </a:xfrm>
        </p:grpSpPr>
        <p:sp>
          <p:nvSpPr>
            <p:cNvPr id="709" name="Google Shape;709;p38">
              <a:extLst>
                <a:ext uri="{FF2B5EF4-FFF2-40B4-BE49-F238E27FC236}">
                  <a16:creationId xmlns:a16="http://schemas.microsoft.com/office/drawing/2014/main" id="{99B7EF3B-5B93-76A3-6239-137B06148E95}"/>
                </a:ext>
              </a:extLst>
            </p:cNvPr>
            <p:cNvSpPr/>
            <p:nvPr/>
          </p:nvSpPr>
          <p:spPr>
            <a:xfrm>
              <a:off x="0" y="0"/>
              <a:ext cx="4459388" cy="403990"/>
            </a:xfrm>
            <a:custGeom>
              <a:avLst/>
              <a:gdLst/>
              <a:ahLst/>
              <a:cxnLst/>
              <a:rect l="l" t="t" r="r" b="b"/>
              <a:pathLst>
                <a:path w="4459388" h="403990" extrusionOk="0">
                  <a:moveTo>
                    <a:pt x="0" y="0"/>
                  </a:moveTo>
                  <a:lnTo>
                    <a:pt x="4459388" y="0"/>
                  </a:lnTo>
                  <a:lnTo>
                    <a:pt x="4459388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8">
              <a:extLst>
                <a:ext uri="{FF2B5EF4-FFF2-40B4-BE49-F238E27FC236}">
                  <a16:creationId xmlns:a16="http://schemas.microsoft.com/office/drawing/2014/main" id="{3C07CF05-38DD-8C26-D272-25E63B128942}"/>
                </a:ext>
              </a:extLst>
            </p:cNvPr>
            <p:cNvSpPr txBox="1"/>
            <p:nvPr/>
          </p:nvSpPr>
          <p:spPr>
            <a:xfrm>
              <a:off x="0" y="-38100"/>
              <a:ext cx="4459388" cy="442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711;p38">
            <a:extLst>
              <a:ext uri="{FF2B5EF4-FFF2-40B4-BE49-F238E27FC236}">
                <a16:creationId xmlns:a16="http://schemas.microsoft.com/office/drawing/2014/main" id="{3B77E632-5EB5-697C-2ABD-A6191836FD35}"/>
              </a:ext>
            </a:extLst>
          </p:cNvPr>
          <p:cNvGrpSpPr/>
          <p:nvPr/>
        </p:nvGrpSpPr>
        <p:grpSpPr>
          <a:xfrm rot="-5400000">
            <a:off x="-5087387" y="4509766"/>
            <a:ext cx="10698089" cy="1678559"/>
            <a:chOff x="0" y="-38100"/>
            <a:chExt cx="2817604" cy="442090"/>
          </a:xfrm>
        </p:grpSpPr>
        <p:sp>
          <p:nvSpPr>
            <p:cNvPr id="712" name="Google Shape;712;p38">
              <a:extLst>
                <a:ext uri="{FF2B5EF4-FFF2-40B4-BE49-F238E27FC236}">
                  <a16:creationId xmlns:a16="http://schemas.microsoft.com/office/drawing/2014/main" id="{A487D245-D0C3-F682-D722-BB3A3DE778D1}"/>
                </a:ext>
              </a:extLst>
            </p:cNvPr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 extrusionOk="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8">
              <a:extLst>
                <a:ext uri="{FF2B5EF4-FFF2-40B4-BE49-F238E27FC236}">
                  <a16:creationId xmlns:a16="http://schemas.microsoft.com/office/drawing/2014/main" id="{5F22C491-CDC9-1FA9-FA0A-3A0C14331600}"/>
                </a:ext>
              </a:extLst>
            </p:cNvPr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4" name="Google Shape;714;p38">
            <a:extLst>
              <a:ext uri="{FF2B5EF4-FFF2-40B4-BE49-F238E27FC236}">
                <a16:creationId xmlns:a16="http://schemas.microsoft.com/office/drawing/2014/main" id="{03395A33-3854-E910-5353-F1198B257E3A}"/>
              </a:ext>
            </a:extLst>
          </p:cNvPr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38">
            <a:extLst>
              <a:ext uri="{FF2B5EF4-FFF2-40B4-BE49-F238E27FC236}">
                <a16:creationId xmlns:a16="http://schemas.microsoft.com/office/drawing/2014/main" id="{CC9E663D-6834-5EF1-B194-D715D47CD2E5}"/>
              </a:ext>
            </a:extLst>
          </p:cNvPr>
          <p:cNvSpPr txBox="1"/>
          <p:nvPr/>
        </p:nvSpPr>
        <p:spPr>
          <a:xfrm>
            <a:off x="1892126" y="2326418"/>
            <a:ext cx="7047157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1D29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Havi költségek hallgatónként</a:t>
            </a:r>
            <a:endParaRPr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rtl="0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94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18" name="Google Shape;718;p38">
            <a:extLst>
              <a:ext uri="{FF2B5EF4-FFF2-40B4-BE49-F238E27FC236}">
                <a16:creationId xmlns:a16="http://schemas.microsoft.com/office/drawing/2014/main" id="{635F555C-9D57-8C5E-CB41-5DF5817332AB}"/>
              </a:ext>
            </a:extLst>
          </p:cNvPr>
          <p:cNvSpPr/>
          <p:nvPr/>
        </p:nvSpPr>
        <p:spPr>
          <a:xfrm>
            <a:off x="13891604" y="940548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 extrusionOk="0">
                <a:moveTo>
                  <a:pt x="0" y="0"/>
                </a:moveTo>
                <a:lnTo>
                  <a:pt x="2869545" y="0"/>
                </a:lnTo>
                <a:lnTo>
                  <a:pt x="2869545" y="494996"/>
                </a:lnTo>
                <a:lnTo>
                  <a:pt x="0" y="494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0253EC93-272E-8645-10CC-2C9A223A4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26926"/>
              </p:ext>
            </p:extLst>
          </p:nvPr>
        </p:nvGraphicFramePr>
        <p:xfrm>
          <a:off x="1892125" y="3223587"/>
          <a:ext cx="14062107" cy="65462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57343">
                  <a:extLst>
                    <a:ext uri="{9D8B030D-6E8A-4147-A177-3AD203B41FA5}">
                      <a16:colId xmlns:a16="http://schemas.microsoft.com/office/drawing/2014/main" val="682880486"/>
                    </a:ext>
                  </a:extLst>
                </a:gridCol>
                <a:gridCol w="2920621">
                  <a:extLst>
                    <a:ext uri="{9D8B030D-6E8A-4147-A177-3AD203B41FA5}">
                      <a16:colId xmlns:a16="http://schemas.microsoft.com/office/drawing/2014/main" val="2406406449"/>
                    </a:ext>
                  </a:extLst>
                </a:gridCol>
                <a:gridCol w="2784143">
                  <a:extLst>
                    <a:ext uri="{9D8B030D-6E8A-4147-A177-3AD203B41FA5}">
                      <a16:colId xmlns:a16="http://schemas.microsoft.com/office/drawing/2014/main" val="3824164172"/>
                    </a:ext>
                  </a:extLst>
                </a:gridCol>
              </a:tblGrid>
              <a:tr h="721433">
                <a:tc gridSpan="3"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EGY FÉLÉVRE (5 HÓNAP) ESŐ KÖLTSÉGEK</a:t>
                      </a:r>
                    </a:p>
                  </a:txBody>
                  <a:tcPr anchor="ctr">
                    <a:solidFill>
                      <a:srgbClr val="1D2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463277"/>
                  </a:ext>
                </a:extLst>
              </a:tr>
              <a:tr h="832514">
                <a:tc>
                  <a:txBody>
                    <a:bodyPr/>
                    <a:lstStyle/>
                    <a:p>
                      <a:pPr algn="ctr"/>
                      <a:endParaRPr lang="hu-H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CÉG – ÓE NIK</a:t>
                      </a:r>
                    </a:p>
                  </a:txBody>
                  <a:tcPr anchor="ctr">
                    <a:solidFill>
                      <a:srgbClr val="1D2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CÉG – ÓE NIK – SCHÖNHERZ ISKOLASZÖVETKEZET</a:t>
                      </a:r>
                    </a:p>
                  </a:txBody>
                  <a:tcPr anchor="ctr">
                    <a:solidFill>
                      <a:srgbClr val="1D29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6314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Ledolgozott óra/hó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96 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96 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522251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Diák bruttó órabér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2 005 Ft/óra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2 005 Ft/óra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03533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Munkaóra költsége a cégnek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2 005 Ft/óra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2 362 Ft/óra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501904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Bérjárulékok (csak minimálbér felett)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348151"/>
                  </a:ext>
                </a:extLst>
              </a:tr>
              <a:tr h="514895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Szakmai felelősségbiztosítás a hallgató javára (Nftv. szerint)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3 000 Ft/óra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31267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b="0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Szabadság (FTV 44.§ (2) és Mt. 115-125.§)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9 548 Ft/hó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803645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b="0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Fogadó Cég által fizetendő TAO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15 750 Ft/hó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945517"/>
                  </a:ext>
                </a:extLst>
              </a:tr>
              <a:tr h="448812">
                <a:tc>
                  <a:txBody>
                    <a:bodyPr/>
                    <a:lstStyle/>
                    <a:p>
                      <a:pPr algn="l"/>
                      <a:r>
                        <a:rPr lang="hu-HU" sz="1800" b="0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Fogadó Cég által Iskolaszövetkezetnek fizetendő munkaórák utáni díj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226 752 Ft/hó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19591"/>
                  </a:ext>
                </a:extLst>
              </a:tr>
              <a:tr h="384293">
                <a:tc>
                  <a:txBody>
                    <a:bodyPr/>
                    <a:lstStyle/>
                    <a:p>
                      <a:pPr algn="l"/>
                      <a:r>
                        <a:rPr lang="hu-HU" sz="1800" b="0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Adminisztrációs költség (bérszámfejtés, utalás, stb.)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5 000 Ft / hó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9AD1F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958666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b="1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ÓE támogatás havi összege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175 000 Ft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175 000 Ft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156421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algn="l"/>
                      <a:r>
                        <a:rPr lang="hu-HU" sz="1800" b="1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Hallgató nettó havi bér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192 480 Ft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192 480 Ft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750427"/>
                  </a:ext>
                </a:extLst>
              </a:tr>
              <a:tr h="360756">
                <a:tc>
                  <a:txBody>
                    <a:bodyPr/>
                    <a:lstStyle/>
                    <a:p>
                      <a:pPr algn="l"/>
                      <a:r>
                        <a:rPr lang="hu-HU" sz="2000" b="1" i="0" u="none" strike="noStrike" cap="none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TELJES KÖLTSÉG</a:t>
                      </a:r>
                    </a:p>
                  </a:txBody>
                  <a:tcPr anchor="ctr"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400 778 Ft/hó</a:t>
                      </a:r>
                    </a:p>
                  </a:txBody>
                  <a:tcPr anchor="ctr">
                    <a:solidFill>
                      <a:srgbClr val="F9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401 752 Ft/hó</a:t>
                      </a:r>
                    </a:p>
                  </a:txBody>
                  <a:tcPr anchor="ctr">
                    <a:solidFill>
                      <a:srgbClr val="F9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85382"/>
                  </a:ext>
                </a:extLst>
              </a:tr>
            </a:tbl>
          </a:graphicData>
        </a:graphic>
      </p:graphicFrame>
      <p:pic>
        <p:nvPicPr>
          <p:cNvPr id="11" name="Kép 10" descr="A képen Grafika, Betűtípus, emblém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6AC050F-C838-496E-B0DA-30F1447C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2223" y="8248563"/>
            <a:ext cx="1903248" cy="16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8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831070"/>
            <a:ext cx="9873830" cy="11243492"/>
          </a:xfrm>
          <a:custGeom>
            <a:avLst/>
            <a:gdLst/>
            <a:ahLst/>
            <a:cxnLst/>
            <a:rect l="l" t="t" r="r" b="b"/>
            <a:pathLst>
              <a:path w="9873830" h="11243492">
                <a:moveTo>
                  <a:pt x="0" y="0"/>
                </a:moveTo>
                <a:lnTo>
                  <a:pt x="9873830" y="0"/>
                </a:lnTo>
                <a:lnTo>
                  <a:pt x="9873830" y="11243492"/>
                </a:lnTo>
                <a:lnTo>
                  <a:pt x="0" y="11243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" name="Freeform 3"/>
          <p:cNvSpPr/>
          <p:nvPr/>
        </p:nvSpPr>
        <p:spPr>
          <a:xfrm flipH="1" flipV="1">
            <a:off x="8414171" y="15689"/>
            <a:ext cx="9873830" cy="11243492"/>
          </a:xfrm>
          <a:custGeom>
            <a:avLst/>
            <a:gdLst/>
            <a:ahLst/>
            <a:cxnLst/>
            <a:rect l="l" t="t" r="r" b="b"/>
            <a:pathLst>
              <a:path w="9873830" h="11243492">
                <a:moveTo>
                  <a:pt x="9873830" y="11243492"/>
                </a:moveTo>
                <a:lnTo>
                  <a:pt x="0" y="11243492"/>
                </a:lnTo>
                <a:lnTo>
                  <a:pt x="0" y="0"/>
                </a:lnTo>
                <a:lnTo>
                  <a:pt x="9873830" y="0"/>
                </a:lnTo>
                <a:lnTo>
                  <a:pt x="9873830" y="112434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TextBox 4"/>
          <p:cNvSpPr txBox="1"/>
          <p:nvPr/>
        </p:nvSpPr>
        <p:spPr>
          <a:xfrm>
            <a:off x="3182696" y="2729881"/>
            <a:ext cx="11922611" cy="142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32"/>
              </a:lnSpc>
            </a:pP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KÖSZÖ</a:t>
            </a:r>
            <a:r>
              <a:rPr lang="hu-HU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NJÜK </a:t>
            </a:r>
            <a:r>
              <a:rPr lang="en-US" sz="6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A FIGYELMET!</a:t>
            </a:r>
          </a:p>
        </p:txBody>
      </p:sp>
      <p:sp>
        <p:nvSpPr>
          <p:cNvPr id="5" name="Freeform 5"/>
          <p:cNvSpPr/>
          <p:nvPr/>
        </p:nvSpPr>
        <p:spPr>
          <a:xfrm>
            <a:off x="7016208" y="1825468"/>
            <a:ext cx="4255587" cy="734090"/>
          </a:xfrm>
          <a:custGeom>
            <a:avLst/>
            <a:gdLst/>
            <a:ahLst/>
            <a:cxnLst/>
            <a:rect l="l" t="t" r="r" b="b"/>
            <a:pathLst>
              <a:path w="4255587" h="734089">
                <a:moveTo>
                  <a:pt x="0" y="0"/>
                </a:moveTo>
                <a:lnTo>
                  <a:pt x="4255586" y="0"/>
                </a:lnTo>
                <a:lnTo>
                  <a:pt x="4255586" y="734089"/>
                </a:lnTo>
                <a:lnTo>
                  <a:pt x="0" y="734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6" name="TextBox 10"/>
          <p:cNvSpPr txBox="1"/>
          <p:nvPr/>
        </p:nvSpPr>
        <p:spPr>
          <a:xfrm>
            <a:off x="4050119" y="3157260"/>
            <a:ext cx="9894481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20"/>
              </a:lnSpc>
            </a:pPr>
            <a:endParaRPr lang="en-US" sz="3572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>
              <a:lnSpc>
                <a:spcPts val="8820"/>
              </a:lnSpc>
            </a:pPr>
            <a:r>
              <a:rPr lang="hu-HU" sz="355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Elérhetőségeink: </a:t>
            </a:r>
          </a:p>
          <a:p>
            <a:pPr>
              <a:lnSpc>
                <a:spcPts val="8820"/>
              </a:lnSpc>
            </a:pPr>
            <a:r>
              <a:rPr lang="hu-HU" sz="3600" dirty="0"/>
              <a:t>📧 </a:t>
            </a:r>
            <a:r>
              <a:rPr lang="hu-HU" sz="355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kooperativ@nik.uni-obuda.hu</a:t>
            </a:r>
          </a:p>
          <a:p>
            <a:pPr>
              <a:lnSpc>
                <a:spcPts val="8820"/>
              </a:lnSpc>
            </a:pPr>
            <a:r>
              <a:rPr lang="en-US" sz="355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🌐</a:t>
            </a:r>
            <a:r>
              <a:rPr lang="hu-HU" sz="355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551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https://nik.uni-obuda.hu/kooperativ-kepzes/</a:t>
            </a:r>
            <a:endParaRPr lang="en-US" sz="355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  <a:p>
            <a:pPr>
              <a:lnSpc>
                <a:spcPts val="8820"/>
              </a:lnSpc>
            </a:pPr>
            <a:endParaRPr lang="en-US" sz="3551" dirty="0">
              <a:solidFill>
                <a:srgbClr val="0D1D29"/>
              </a:solidFill>
              <a:latin typeface="Open Sans 1"/>
              <a:ea typeface="Open Sans 1"/>
              <a:cs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97427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127" y="1618283"/>
            <a:ext cx="15702433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OKTATÁS SZÁMOKBAN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15057" y="4582096"/>
            <a:ext cx="10698089" cy="1533898"/>
            <a:chOff x="0" y="0"/>
            <a:chExt cx="2817604" cy="403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604" cy="403990"/>
            </a:xfrm>
            <a:custGeom>
              <a:avLst/>
              <a:gdLst/>
              <a:ahLst/>
              <a:cxnLst/>
              <a:rect l="l" t="t" r="r" b="b"/>
              <a:pathLst>
                <a:path w="2817604" h="403990">
                  <a:moveTo>
                    <a:pt x="0" y="0"/>
                  </a:moveTo>
                  <a:lnTo>
                    <a:pt x="2817604" y="0"/>
                  </a:lnTo>
                  <a:lnTo>
                    <a:pt x="2817604" y="403990"/>
                  </a:lnTo>
                  <a:lnTo>
                    <a:pt x="0" y="403990"/>
                  </a:lnTo>
                  <a:close/>
                </a:path>
              </a:pathLst>
            </a:custGeom>
            <a:solidFill>
              <a:srgbClr val="1D294D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17604" cy="442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47625" y="-1634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8" name="Freeform 8"/>
          <p:cNvSpPr/>
          <p:nvPr/>
        </p:nvSpPr>
        <p:spPr>
          <a:xfrm>
            <a:off x="14210237" y="2852799"/>
            <a:ext cx="4077763" cy="6356958"/>
          </a:xfrm>
          <a:custGeom>
            <a:avLst/>
            <a:gdLst/>
            <a:ahLst/>
            <a:cxnLst/>
            <a:rect l="l" t="t" r="r" b="b"/>
            <a:pathLst>
              <a:path w="4077763" h="6356958">
                <a:moveTo>
                  <a:pt x="0" y="0"/>
                </a:moveTo>
                <a:lnTo>
                  <a:pt x="4077763" y="0"/>
                </a:lnTo>
                <a:lnTo>
                  <a:pt x="407776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143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9" name="Freeform 9"/>
          <p:cNvSpPr/>
          <p:nvPr/>
        </p:nvSpPr>
        <p:spPr>
          <a:xfrm>
            <a:off x="7259581" y="3621779"/>
            <a:ext cx="4967526" cy="4818999"/>
          </a:xfrm>
          <a:custGeom>
            <a:avLst/>
            <a:gdLst/>
            <a:ahLst/>
            <a:cxnLst/>
            <a:rect l="l" t="t" r="r" b="b"/>
            <a:pathLst>
              <a:path w="4967526" h="4818999">
                <a:moveTo>
                  <a:pt x="0" y="0"/>
                </a:moveTo>
                <a:lnTo>
                  <a:pt x="4967526" y="0"/>
                </a:lnTo>
                <a:lnTo>
                  <a:pt x="4967526" y="4818999"/>
                </a:lnTo>
                <a:lnTo>
                  <a:pt x="0" y="4818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2846" t="-13925" r="-123646" b="-75387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0" name="Freeform 10"/>
          <p:cNvSpPr/>
          <p:nvPr/>
        </p:nvSpPr>
        <p:spPr>
          <a:xfrm>
            <a:off x="2009775" y="3621779"/>
            <a:ext cx="4645343" cy="1651766"/>
          </a:xfrm>
          <a:custGeom>
            <a:avLst/>
            <a:gdLst/>
            <a:ahLst/>
            <a:cxnLst/>
            <a:rect l="l" t="t" r="r" b="b"/>
            <a:pathLst>
              <a:path w="4645343" h="1651766">
                <a:moveTo>
                  <a:pt x="0" y="0"/>
                </a:moveTo>
                <a:lnTo>
                  <a:pt x="4645343" y="0"/>
                </a:lnTo>
                <a:lnTo>
                  <a:pt x="4645343" y="1651765"/>
                </a:lnTo>
                <a:lnTo>
                  <a:pt x="0" y="1651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76" t="-45844" r="-278804" b="-477413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1" name="Freeform 11"/>
          <p:cNvSpPr/>
          <p:nvPr/>
        </p:nvSpPr>
        <p:spPr>
          <a:xfrm>
            <a:off x="2009775" y="5525335"/>
            <a:ext cx="2178471" cy="2683422"/>
          </a:xfrm>
          <a:custGeom>
            <a:avLst/>
            <a:gdLst/>
            <a:ahLst/>
            <a:cxnLst/>
            <a:rect l="l" t="t" r="r" b="b"/>
            <a:pathLst>
              <a:path w="2178471" h="2683422">
                <a:moveTo>
                  <a:pt x="0" y="0"/>
                </a:moveTo>
                <a:lnTo>
                  <a:pt x="2178471" y="0"/>
                </a:lnTo>
                <a:lnTo>
                  <a:pt x="2178471" y="2683422"/>
                </a:lnTo>
                <a:lnTo>
                  <a:pt x="0" y="2683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854" t="-104047" r="-713607" b="-182947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2" name="Freeform 12"/>
          <p:cNvSpPr/>
          <p:nvPr/>
        </p:nvSpPr>
        <p:spPr>
          <a:xfrm>
            <a:off x="4383510" y="5525335"/>
            <a:ext cx="2271608" cy="2683422"/>
          </a:xfrm>
          <a:custGeom>
            <a:avLst/>
            <a:gdLst/>
            <a:ahLst/>
            <a:cxnLst/>
            <a:rect l="l" t="t" r="r" b="b"/>
            <a:pathLst>
              <a:path w="2271608" h="2683422">
                <a:moveTo>
                  <a:pt x="0" y="0"/>
                </a:moveTo>
                <a:lnTo>
                  <a:pt x="2271608" y="0"/>
                </a:lnTo>
                <a:lnTo>
                  <a:pt x="2271608" y="2683422"/>
                </a:lnTo>
                <a:lnTo>
                  <a:pt x="0" y="2683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9573" t="-109260" r="-595882" b="-193325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3" name="Freeform 13"/>
          <p:cNvSpPr/>
          <p:nvPr/>
        </p:nvSpPr>
        <p:spPr>
          <a:xfrm>
            <a:off x="2105652" y="4150109"/>
            <a:ext cx="1894681" cy="625488"/>
          </a:xfrm>
          <a:custGeom>
            <a:avLst/>
            <a:gdLst/>
            <a:ahLst/>
            <a:cxnLst/>
            <a:rect l="l" t="t" r="r" b="b"/>
            <a:pathLst>
              <a:path w="1894681" h="625488">
                <a:moveTo>
                  <a:pt x="0" y="0"/>
                </a:moveTo>
                <a:lnTo>
                  <a:pt x="1894681" y="0"/>
                </a:lnTo>
                <a:lnTo>
                  <a:pt x="1894681" y="625488"/>
                </a:lnTo>
                <a:lnTo>
                  <a:pt x="0" y="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4" name="Freeform 14"/>
          <p:cNvSpPr/>
          <p:nvPr/>
        </p:nvSpPr>
        <p:spPr>
          <a:xfrm>
            <a:off x="7559993" y="6535575"/>
            <a:ext cx="1135696" cy="662942"/>
          </a:xfrm>
          <a:custGeom>
            <a:avLst/>
            <a:gdLst/>
            <a:ahLst/>
            <a:cxnLst/>
            <a:rect l="l" t="t" r="r" b="b"/>
            <a:pathLst>
              <a:path w="1135696" h="662942">
                <a:moveTo>
                  <a:pt x="0" y="0"/>
                </a:moveTo>
                <a:lnTo>
                  <a:pt x="1135696" y="0"/>
                </a:lnTo>
                <a:lnTo>
                  <a:pt x="1135696" y="662942"/>
                </a:lnTo>
                <a:lnTo>
                  <a:pt x="0" y="662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5" name="Freeform 15"/>
          <p:cNvSpPr/>
          <p:nvPr/>
        </p:nvSpPr>
        <p:spPr>
          <a:xfrm>
            <a:off x="7559993" y="7599638"/>
            <a:ext cx="1168400" cy="609119"/>
          </a:xfrm>
          <a:custGeom>
            <a:avLst/>
            <a:gdLst/>
            <a:ahLst/>
            <a:cxnLst/>
            <a:rect l="l" t="t" r="r" b="b"/>
            <a:pathLst>
              <a:path w="1168400" h="609119">
                <a:moveTo>
                  <a:pt x="0" y="0"/>
                </a:moveTo>
                <a:lnTo>
                  <a:pt x="1168401" y="0"/>
                </a:lnTo>
                <a:lnTo>
                  <a:pt x="1168401" y="609119"/>
                </a:lnTo>
                <a:lnTo>
                  <a:pt x="0" y="609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694" y="-166154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3" name="Freeform 3"/>
          <p:cNvSpPr/>
          <p:nvPr/>
        </p:nvSpPr>
        <p:spPr>
          <a:xfrm rot="-10800000">
            <a:off x="7897177" y="-178363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6938080" y="8246207"/>
            <a:ext cx="6064231" cy="1370341"/>
            <a:chOff x="0" y="0"/>
            <a:chExt cx="1597164" cy="360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-1456230" y="9616548"/>
            <a:ext cx="9626215" cy="1370341"/>
            <a:chOff x="0" y="0"/>
            <a:chExt cx="2535300" cy="3609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5300" cy="360913"/>
            </a:xfrm>
            <a:custGeom>
              <a:avLst/>
              <a:gdLst/>
              <a:ahLst/>
              <a:cxnLst/>
              <a:rect l="l" t="t" r="r" b="b"/>
              <a:pathLst>
                <a:path w="2535300" h="360913">
                  <a:moveTo>
                    <a:pt x="0" y="0"/>
                  </a:moveTo>
                  <a:lnTo>
                    <a:pt x="2535300" y="0"/>
                  </a:lnTo>
                  <a:lnTo>
                    <a:pt x="2535300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35300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85690" y="670452"/>
            <a:ext cx="6064231" cy="1370341"/>
            <a:chOff x="0" y="0"/>
            <a:chExt cx="1597164" cy="3609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4" name="Freeform 14"/>
          <p:cNvSpPr/>
          <p:nvPr/>
        </p:nvSpPr>
        <p:spPr>
          <a:xfrm>
            <a:off x="2493690" y="4418521"/>
            <a:ext cx="6015049" cy="2007523"/>
          </a:xfrm>
          <a:custGeom>
            <a:avLst/>
            <a:gdLst/>
            <a:ahLst/>
            <a:cxnLst/>
            <a:rect l="l" t="t" r="r" b="b"/>
            <a:pathLst>
              <a:path w="6015049" h="2007523">
                <a:moveTo>
                  <a:pt x="0" y="0"/>
                </a:moveTo>
                <a:lnTo>
                  <a:pt x="6015050" y="0"/>
                </a:lnTo>
                <a:lnTo>
                  <a:pt x="6015050" y="2007523"/>
                </a:lnTo>
                <a:lnTo>
                  <a:pt x="0" y="2007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5" name="TextBox 15"/>
          <p:cNvSpPr txBox="1"/>
          <p:nvPr/>
        </p:nvSpPr>
        <p:spPr>
          <a:xfrm>
            <a:off x="2493690" y="2078893"/>
            <a:ext cx="13583219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ÓE A VILÁGRANGLISTÁN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41147" y="3639508"/>
            <a:ext cx="8701971" cy="439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Times Higher Education (THE) 2025 világrangsorában az Óbudai Egyetem a legjobb 601-800. helyet érte el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Az ÓE Magyarországon a 2. legjobb egyetem és a 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V4 régióban a 7. 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694" y="-166154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3" name="Freeform 3"/>
          <p:cNvSpPr/>
          <p:nvPr/>
        </p:nvSpPr>
        <p:spPr>
          <a:xfrm rot="-10800000">
            <a:off x="7897177" y="-178363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6938080" y="8246207"/>
            <a:ext cx="6064231" cy="1370341"/>
            <a:chOff x="0" y="0"/>
            <a:chExt cx="1597164" cy="360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-1456230" y="9616548"/>
            <a:ext cx="9626215" cy="1370341"/>
            <a:chOff x="0" y="0"/>
            <a:chExt cx="2535300" cy="3609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5300" cy="360913"/>
            </a:xfrm>
            <a:custGeom>
              <a:avLst/>
              <a:gdLst/>
              <a:ahLst/>
              <a:cxnLst/>
              <a:rect l="l" t="t" r="r" b="b"/>
              <a:pathLst>
                <a:path w="2535300" h="360913">
                  <a:moveTo>
                    <a:pt x="0" y="0"/>
                  </a:moveTo>
                  <a:lnTo>
                    <a:pt x="2535300" y="0"/>
                  </a:lnTo>
                  <a:lnTo>
                    <a:pt x="2535300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35300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85690" y="670452"/>
            <a:ext cx="6064231" cy="1370341"/>
            <a:chOff x="0" y="0"/>
            <a:chExt cx="1597164" cy="3609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86467" y="2040793"/>
            <a:ext cx="6283518" cy="6205413"/>
            <a:chOff x="0" y="0"/>
            <a:chExt cx="8378025" cy="827388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r="25019"/>
            <a:stretch>
              <a:fillRect/>
            </a:stretch>
          </p:blipFill>
          <p:spPr>
            <a:xfrm>
              <a:off x="0" y="0"/>
              <a:ext cx="4125512" cy="827388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631" b="631"/>
            <a:stretch>
              <a:fillRect/>
            </a:stretch>
          </p:blipFill>
          <p:spPr>
            <a:xfrm>
              <a:off x="4252512" y="0"/>
              <a:ext cx="4125512" cy="407344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 l="61647" t="1942" r="189" b="60375"/>
            <a:stretch>
              <a:fillRect/>
            </a:stretch>
          </p:blipFill>
          <p:spPr>
            <a:xfrm>
              <a:off x="4252512" y="4200442"/>
              <a:ext cx="4125512" cy="4073442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9041045" y="2745830"/>
            <a:ext cx="7035864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ÓBUDAI EGYETEM</a:t>
            </a:r>
          </a:p>
          <a:p>
            <a:pPr algn="l">
              <a:lnSpc>
                <a:spcPts val="3190"/>
              </a:lnSpc>
            </a:pPr>
            <a:r>
              <a:rPr lang="en-US" sz="29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NEUMANN JÁNOS INFORMATIKAI KAR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41045" y="4030587"/>
            <a:ext cx="7035864" cy="417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A legelső informatikai kar az országban​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Kiváló kapcsolat a piacvezető IT cégekkel​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Több, mint 2</a:t>
            </a:r>
            <a:r>
              <a:rPr lang="hu-HU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.8</a:t>
            </a: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00 hallgató ~ 80 oktató​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BProf, BSc, MSc, PhD képzések​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Szakirányú továbbképzések​</a:t>
            </a:r>
          </a:p>
          <a:p>
            <a:pPr algn="l">
              <a:lnSpc>
                <a:spcPts val="4060"/>
              </a:lnSpc>
            </a:pPr>
            <a:endParaRPr lang="en-US" sz="29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20A5D-D290-D3AC-57C5-BEFEB7558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2313F6-D690-6A18-37A4-BE6EFB33D10B}"/>
              </a:ext>
            </a:extLst>
          </p:cNvPr>
          <p:cNvSpPr/>
          <p:nvPr/>
        </p:nvSpPr>
        <p:spPr>
          <a:xfrm>
            <a:off x="-240694" y="-166154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314CCD-975F-37E6-3D20-9D1F6BE2DC5B}"/>
              </a:ext>
            </a:extLst>
          </p:cNvPr>
          <p:cNvSpPr/>
          <p:nvPr/>
        </p:nvSpPr>
        <p:spPr>
          <a:xfrm rot="-10800000">
            <a:off x="7897177" y="-178363"/>
            <a:ext cx="10631517" cy="10631517"/>
          </a:xfrm>
          <a:custGeom>
            <a:avLst/>
            <a:gdLst/>
            <a:ahLst/>
            <a:cxnLst/>
            <a:rect l="l" t="t" r="r" b="b"/>
            <a:pathLst>
              <a:path w="10631517" h="10631517">
                <a:moveTo>
                  <a:pt x="0" y="0"/>
                </a:moveTo>
                <a:lnTo>
                  <a:pt x="10631517" y="0"/>
                </a:lnTo>
                <a:lnTo>
                  <a:pt x="10631517" y="10631517"/>
                </a:lnTo>
                <a:lnTo>
                  <a:pt x="0" y="1063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39DC5A0-FA55-BAD1-23E0-7B30A28D970D}"/>
              </a:ext>
            </a:extLst>
          </p:cNvPr>
          <p:cNvGrpSpPr/>
          <p:nvPr/>
        </p:nvGrpSpPr>
        <p:grpSpPr>
          <a:xfrm rot="-10800000">
            <a:off x="6938080" y="8246207"/>
            <a:ext cx="6064231" cy="1370341"/>
            <a:chOff x="0" y="0"/>
            <a:chExt cx="1597164" cy="36091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D3A5C3-F380-BFBC-F915-B762FAD5FFA0}"/>
                </a:ext>
              </a:extLst>
            </p:cNvPr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8F9797D-93A2-A661-D935-D5201BACE3B1}"/>
                </a:ext>
              </a:extLst>
            </p:cNvPr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9E235A70-9D24-29A6-C0AE-A997E8F0549C}"/>
              </a:ext>
            </a:extLst>
          </p:cNvPr>
          <p:cNvGrpSpPr/>
          <p:nvPr/>
        </p:nvGrpSpPr>
        <p:grpSpPr>
          <a:xfrm rot="-10800000">
            <a:off x="-1456230" y="9616548"/>
            <a:ext cx="9626215" cy="1370341"/>
            <a:chOff x="0" y="0"/>
            <a:chExt cx="2535300" cy="3609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6776351-2C5E-99BE-3C71-07B18DCD4C7A}"/>
                </a:ext>
              </a:extLst>
            </p:cNvPr>
            <p:cNvSpPr/>
            <p:nvPr/>
          </p:nvSpPr>
          <p:spPr>
            <a:xfrm>
              <a:off x="0" y="0"/>
              <a:ext cx="2535300" cy="360913"/>
            </a:xfrm>
            <a:custGeom>
              <a:avLst/>
              <a:gdLst/>
              <a:ahLst/>
              <a:cxnLst/>
              <a:rect l="l" t="t" r="r" b="b"/>
              <a:pathLst>
                <a:path w="2535300" h="360913">
                  <a:moveTo>
                    <a:pt x="0" y="0"/>
                  </a:moveTo>
                  <a:lnTo>
                    <a:pt x="2535300" y="0"/>
                  </a:lnTo>
                  <a:lnTo>
                    <a:pt x="2535300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034383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47AFB0B-5A86-9ADF-538F-E40BD47F1A2E}"/>
                </a:ext>
              </a:extLst>
            </p:cNvPr>
            <p:cNvSpPr txBox="1"/>
            <p:nvPr/>
          </p:nvSpPr>
          <p:spPr>
            <a:xfrm>
              <a:off x="0" y="-38100"/>
              <a:ext cx="2535300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54E4391-2251-CF57-00C4-BD42D1E845D2}"/>
              </a:ext>
            </a:extLst>
          </p:cNvPr>
          <p:cNvGrpSpPr/>
          <p:nvPr/>
        </p:nvGrpSpPr>
        <p:grpSpPr>
          <a:xfrm>
            <a:off x="5285690" y="670452"/>
            <a:ext cx="6064231" cy="1370341"/>
            <a:chOff x="0" y="0"/>
            <a:chExt cx="1597164" cy="36091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F8872F-16EC-0892-43EC-1DDBACEB3973}"/>
                </a:ext>
              </a:extLst>
            </p:cNvPr>
            <p:cNvSpPr/>
            <p:nvPr/>
          </p:nvSpPr>
          <p:spPr>
            <a:xfrm>
              <a:off x="0" y="0"/>
              <a:ext cx="1597164" cy="360913"/>
            </a:xfrm>
            <a:custGeom>
              <a:avLst/>
              <a:gdLst/>
              <a:ahLst/>
              <a:cxnLst/>
              <a:rect l="l" t="t" r="r" b="b"/>
              <a:pathLst>
                <a:path w="1597164" h="360913">
                  <a:moveTo>
                    <a:pt x="0" y="0"/>
                  </a:moveTo>
                  <a:lnTo>
                    <a:pt x="1597164" y="0"/>
                  </a:lnTo>
                  <a:lnTo>
                    <a:pt x="1597164" y="360913"/>
                  </a:lnTo>
                  <a:lnTo>
                    <a:pt x="0" y="360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B5E3368-F053-803D-B318-1EB7F2D32BD4}"/>
                </a:ext>
              </a:extLst>
            </p:cNvPr>
            <p:cNvSpPr txBox="1"/>
            <p:nvPr/>
          </p:nvSpPr>
          <p:spPr>
            <a:xfrm>
              <a:off x="0" y="-38100"/>
              <a:ext cx="1597164" cy="399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 dirty="0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BD79DEB3-8EAE-A259-4292-F4C3E21B6406}"/>
              </a:ext>
            </a:extLst>
          </p:cNvPr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675A608-2B4F-FC25-F743-8061A97DBF0F}"/>
              </a:ext>
            </a:extLst>
          </p:cNvPr>
          <p:cNvSpPr txBox="1"/>
          <p:nvPr/>
        </p:nvSpPr>
        <p:spPr>
          <a:xfrm>
            <a:off x="2493690" y="2078893"/>
            <a:ext cx="13583219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hu-HU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NIK 25</a:t>
            </a:r>
            <a:endParaRPr lang="en-US" sz="6500" b="1" dirty="0">
              <a:solidFill>
                <a:srgbClr val="034383"/>
              </a:solidFill>
              <a:latin typeface="Ubuntu Bold"/>
              <a:ea typeface="Ubuntu Bold"/>
              <a:cs typeface="Ubuntu Bold"/>
              <a:sym typeface="Ubuntu Bold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C007E31-5C2B-CF64-AC05-5EB2D3BD5C27}"/>
              </a:ext>
            </a:extLst>
          </p:cNvPr>
          <p:cNvSpPr txBox="1"/>
          <p:nvPr/>
        </p:nvSpPr>
        <p:spPr>
          <a:xfrm>
            <a:off x="6703006" y="3444637"/>
            <a:ext cx="8701971" cy="435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hu-HU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NIK jubileum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hu-HU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25 éve került megalapításra a Kar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hu-HU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Jogelődjét tekintve immár közel 50 éve szolgálja ki az informatikai piacot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hu-HU" sz="3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Tervezett kiadvány: vállalati együttműködő partnerek is bekerülhetnek</a:t>
            </a:r>
            <a:endParaRPr lang="en-US" sz="3500" dirty="0">
              <a:solidFill>
                <a:srgbClr val="0D1D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1EA1A33E-0D59-1F1E-DB85-292AF184D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259" r="16667" b="15186"/>
          <a:stretch/>
        </p:blipFill>
        <p:spPr>
          <a:xfrm>
            <a:off x="3116553" y="3675776"/>
            <a:ext cx="3551442" cy="38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6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8600" y="1020295"/>
            <a:ext cx="19663325" cy="969728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/>
        </p:nvSpPr>
        <p:spPr>
          <a:xfrm>
            <a:off x="2972906" y="72450"/>
            <a:ext cx="13767000" cy="24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00"/>
            <a:r>
              <a:rPr lang="en-US" sz="4500" b="1" dirty="0">
                <a:solidFill>
                  <a:srgbClr val="034383"/>
                </a:solidFill>
                <a:latin typeface="Ubuntu"/>
                <a:ea typeface="Ubuntu"/>
                <a:cs typeface="Ubuntu"/>
                <a:sym typeface="Ubuntu"/>
              </a:rPr>
              <a:t>Alap- és mesterképzéseink </a:t>
            </a:r>
            <a:endParaRPr sz="4500" b="1" dirty="0">
              <a:solidFill>
                <a:srgbClr val="034383"/>
              </a:solidFill>
              <a:latin typeface="Ubuntu"/>
              <a:ea typeface="Ubuntu"/>
              <a:cs typeface="Ubuntu"/>
              <a:sym typeface="Ubuntu"/>
            </a:endParaRPr>
          </a:p>
          <a:p>
            <a:pPr algn="ctr" defTabSz="1371600"/>
            <a:r>
              <a:rPr lang="en-US" sz="4500" b="1" dirty="0">
                <a:solidFill>
                  <a:srgbClr val="034383"/>
                </a:solidFill>
                <a:latin typeface="Ubuntu"/>
                <a:ea typeface="Ubuntu"/>
                <a:cs typeface="Ubuntu"/>
                <a:sym typeface="Ubuntu"/>
              </a:rPr>
              <a:t>(2024/25 1. félév)</a:t>
            </a:r>
            <a:endParaRPr sz="4500" b="1" dirty="0">
              <a:solidFill>
                <a:srgbClr val="034383"/>
              </a:solidFill>
              <a:latin typeface="Ubuntu"/>
              <a:ea typeface="Ubuntu"/>
              <a:cs typeface="Ubuntu"/>
              <a:sym typeface="Ubuntu"/>
            </a:endParaRPr>
          </a:p>
          <a:p>
            <a:pPr algn="ctr" defTabSz="1371600">
              <a:lnSpc>
                <a:spcPct val="110000"/>
              </a:lnSpc>
            </a:pPr>
            <a:endParaRPr sz="6501" b="1" dirty="0">
              <a:solidFill>
                <a:srgbClr val="03438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29" name="Google Shape;229;p12"/>
          <p:cNvGrpSpPr/>
          <p:nvPr/>
        </p:nvGrpSpPr>
        <p:grpSpPr>
          <a:xfrm>
            <a:off x="1169888" y="-1193304"/>
            <a:ext cx="4364969" cy="2386625"/>
            <a:chOff x="0" y="0"/>
            <a:chExt cx="1149614" cy="628572"/>
          </a:xfrm>
        </p:grpSpPr>
        <p:sp>
          <p:nvSpPr>
            <p:cNvPr id="230" name="Google Shape;230;p12"/>
            <p:cNvSpPr/>
            <p:nvPr/>
          </p:nvSpPr>
          <p:spPr>
            <a:xfrm>
              <a:off x="0" y="0"/>
              <a:ext cx="1149614" cy="628572"/>
            </a:xfrm>
            <a:custGeom>
              <a:avLst/>
              <a:gdLst/>
              <a:ahLst/>
              <a:cxnLst/>
              <a:rect l="l" t="t" r="r" b="b"/>
              <a:pathLst>
                <a:path w="1149614" h="628572" extrusionOk="0">
                  <a:moveTo>
                    <a:pt x="574807" y="628572"/>
                  </a:moveTo>
                  <a:lnTo>
                    <a:pt x="1149614" y="0"/>
                  </a:lnTo>
                  <a:lnTo>
                    <a:pt x="0" y="0"/>
                  </a:lnTo>
                  <a:lnTo>
                    <a:pt x="574807" y="628572"/>
                  </a:lnTo>
                  <a:close/>
                </a:path>
              </a:pathLst>
            </a:custGeom>
            <a:solidFill>
              <a:srgbClr val="FBC613"/>
            </a:solidFill>
            <a:ln>
              <a:noFill/>
            </a:ln>
          </p:spPr>
          <p:txBody>
            <a:bodyPr spcFirstLastPara="1" wrap="square" lIns="91425" tIns="45701" rIns="91425" bIns="45701" anchor="t" anchorCtr="0">
              <a:noAutofit/>
            </a:bodyPr>
            <a:lstStyle/>
            <a:p>
              <a:pPr defTabSz="1371600"/>
              <a:endParaRPr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2"/>
            <p:cNvSpPr txBox="1"/>
            <p:nvPr/>
          </p:nvSpPr>
          <p:spPr>
            <a:xfrm>
              <a:off x="179627" y="6798"/>
              <a:ext cx="790360" cy="329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1371600">
                <a:lnSpc>
                  <a:spcPct val="183055"/>
                </a:lnSpc>
              </a:pPr>
              <a:endParaRPr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2"/>
          <p:cNvSpPr/>
          <p:nvPr/>
        </p:nvSpPr>
        <p:spPr>
          <a:xfrm rot="-5400000" flipH="1">
            <a:off x="-1247163" y="-160647"/>
            <a:ext cx="4962245" cy="4962245"/>
          </a:xfrm>
          <a:custGeom>
            <a:avLst/>
            <a:gdLst/>
            <a:ahLst/>
            <a:cxnLst/>
            <a:rect l="l" t="t" r="r" b="b"/>
            <a:pathLst>
              <a:path w="4962244" h="4962244" extrusionOk="0">
                <a:moveTo>
                  <a:pt x="0" y="4962244"/>
                </a:moveTo>
                <a:lnTo>
                  <a:pt x="4962244" y="4962244"/>
                </a:lnTo>
                <a:lnTo>
                  <a:pt x="4962244" y="0"/>
                </a:lnTo>
                <a:lnTo>
                  <a:pt x="0" y="0"/>
                </a:lnTo>
                <a:lnTo>
                  <a:pt x="0" y="496224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1" rIns="91425" bIns="45701" anchor="t" anchorCtr="0">
            <a:noAutofit/>
          </a:bodyPr>
          <a:lstStyle/>
          <a:p>
            <a:pPr defTabSz="1371600"/>
            <a:endParaRPr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14725017" y="307751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 extrusionOk="0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1" rIns="91425" bIns="45701" anchor="t" anchorCtr="0">
            <a:noAutofit/>
          </a:bodyPr>
          <a:lstStyle/>
          <a:p>
            <a:pPr defTabSz="1371600"/>
            <a:endParaRPr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98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91781"/>
            <a:ext cx="15584786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 dirty="0">
                <a:solidFill>
                  <a:srgbClr val="034383"/>
                </a:solidFill>
                <a:latin typeface="Ubuntu Bold"/>
                <a:ea typeface="Ubuntu Bold"/>
                <a:cs typeface="Ubuntu Bold"/>
                <a:sym typeface="Ubuntu Bold"/>
              </a:rPr>
              <a:t>TANTERVEK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5352160"/>
            <a:ext cx="131731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D1D29"/>
                </a:solidFill>
                <a:latin typeface="Open Sans 1"/>
                <a:ea typeface="Open Sans 1"/>
                <a:cs typeface="Open Sans 1"/>
                <a:sym typeface="Open Sans 1"/>
              </a:rPr>
              <a:t>BProf, BSc, (MSc)</a:t>
            </a:r>
          </a:p>
        </p:txBody>
      </p:sp>
      <p:sp>
        <p:nvSpPr>
          <p:cNvPr id="5" name="Freeform 5"/>
          <p:cNvSpPr/>
          <p:nvPr/>
        </p:nvSpPr>
        <p:spPr>
          <a:xfrm>
            <a:off x="14725016" y="307750"/>
            <a:ext cx="2869545" cy="494996"/>
          </a:xfrm>
          <a:custGeom>
            <a:avLst/>
            <a:gdLst/>
            <a:ahLst/>
            <a:cxnLst/>
            <a:rect l="l" t="t" r="r" b="b"/>
            <a:pathLst>
              <a:path w="2869545" h="494996">
                <a:moveTo>
                  <a:pt x="0" y="0"/>
                </a:moveTo>
                <a:lnTo>
                  <a:pt x="2869545" y="0"/>
                </a:lnTo>
                <a:lnTo>
                  <a:pt x="2869545" y="494997"/>
                </a:lnTo>
                <a:lnTo>
                  <a:pt x="0" y="49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2354</Words>
  <Application>Microsoft Office PowerPoint</Application>
  <PresentationFormat>Egyéni</PresentationFormat>
  <Paragraphs>689</Paragraphs>
  <Slides>36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36</vt:i4>
      </vt:variant>
    </vt:vector>
  </HeadingPairs>
  <TitlesOfParts>
    <vt:vector size="47" baseType="lpstr">
      <vt:lpstr>Calibri</vt:lpstr>
      <vt:lpstr>Open Sans 1 Bold</vt:lpstr>
      <vt:lpstr>Open Sans 1</vt:lpstr>
      <vt:lpstr>Calibri Light</vt:lpstr>
      <vt:lpstr>Ubuntu</vt:lpstr>
      <vt:lpstr>Open Sans</vt:lpstr>
      <vt:lpstr>Arial</vt:lpstr>
      <vt:lpstr>Ubuntu Bold</vt:lpstr>
      <vt:lpstr>Open Sans 1 Bold Italics</vt:lpstr>
      <vt:lpstr>Office Theme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György Anna</dc:creator>
  <cp:lastModifiedBy>Sarlós Tímea</cp:lastModifiedBy>
  <cp:revision>145</cp:revision>
  <dcterms:created xsi:type="dcterms:W3CDTF">2006-08-16T00:00:00Z</dcterms:created>
  <dcterms:modified xsi:type="dcterms:W3CDTF">2025-04-16T10:33:58Z</dcterms:modified>
  <dc:identifier>DAGfWud8fw8</dc:identifier>
</cp:coreProperties>
</file>