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60" r:id="rId5"/>
    <p:sldId id="258" r:id="rId6"/>
    <p:sldId id="261" r:id="rId7"/>
    <p:sldId id="264" r:id="rId8"/>
    <p:sldId id="271" r:id="rId9"/>
  </p:sldIdLst>
  <p:sldSz cx="9144000" cy="6858000" type="screen4x3"/>
  <p:notesSz cx="6743700" cy="98758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231"/>
  </p:normalViewPr>
  <p:slideViewPr>
    <p:cSldViewPr snapToGrid="0">
      <p:cViewPr varScale="1">
        <p:scale>
          <a:sx n="83" d="100"/>
          <a:sy n="83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2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2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13456C2-6DD9-423F-9759-0C9EF09C93BD}" type="slidenum">
              <a:rPr lang="hu-HU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74280" y="4752720"/>
            <a:ext cx="5394240" cy="38880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44" name="CustomShape 2"/>
          <p:cNvSpPr/>
          <p:nvPr/>
        </p:nvSpPr>
        <p:spPr>
          <a:xfrm>
            <a:off x="3819960" y="9380160"/>
            <a:ext cx="2921400" cy="49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FE18541-22EB-409A-9759-A1B33F772171}" type="slidenum">
              <a:rPr lang="hu-HU" sz="1200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43ADAF-A931-4D15-9E2B-473DB92B9C4F}" type="slidenum">
              <a:rPr lang="en-US"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74280" y="4752720"/>
            <a:ext cx="5394240" cy="38880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50" name="CustomShape 2"/>
          <p:cNvSpPr/>
          <p:nvPr/>
        </p:nvSpPr>
        <p:spPr>
          <a:xfrm>
            <a:off x="3819960" y="9380160"/>
            <a:ext cx="2921400" cy="49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40F4055-22A2-4FCF-A0AB-6F0CE6353717}" type="slidenum">
              <a:rPr lang="hu-HU" sz="1200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74280" y="4752720"/>
            <a:ext cx="5394240" cy="38880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46" name="CustomShape 2"/>
          <p:cNvSpPr/>
          <p:nvPr/>
        </p:nvSpPr>
        <p:spPr>
          <a:xfrm>
            <a:off x="3819960" y="9380160"/>
            <a:ext cx="2921400" cy="49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771D704-CA9B-4A9D-A8F7-CE5218AC8743}" type="slidenum">
              <a:rPr lang="hu-HU" sz="1200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body"/>
          </p:nvPr>
        </p:nvSpPr>
        <p:spPr>
          <a:xfrm>
            <a:off x="674280" y="4752720"/>
            <a:ext cx="5394240" cy="388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StarSymbol"/>
              <a:buChar char="-"/>
            </a:pPr>
            <a:endParaRPr dirty="0"/>
          </a:p>
        </p:txBody>
      </p:sp>
      <p:sp>
        <p:nvSpPr>
          <p:cNvPr id="352" name="CustomShape 2"/>
          <p:cNvSpPr/>
          <p:nvPr/>
        </p:nvSpPr>
        <p:spPr>
          <a:xfrm>
            <a:off x="3819960" y="9380160"/>
            <a:ext cx="2921400" cy="49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8C0D69-A88D-4CB1-8D31-F96AB9B02D77}" type="slidenum">
              <a:rPr lang="hu-HU" sz="1200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Kép 3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9" name="Kép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6"/>
          <p:cNvPicPr/>
          <p:nvPr/>
        </p:nvPicPr>
        <p:blipFill>
          <a:blip r:embed="rId14"/>
          <a:stretch>
            <a:fillRect/>
          </a:stretch>
        </p:blipFill>
        <p:spPr>
          <a:xfrm>
            <a:off x="250920" y="299880"/>
            <a:ext cx="8641800" cy="909000"/>
          </a:xfrm>
          <a:prstGeom prst="rect">
            <a:avLst/>
          </a:prstGeom>
          <a:ln w="9360">
            <a:noFill/>
          </a:ln>
        </p:spPr>
      </p:pic>
      <p:sp>
        <p:nvSpPr>
          <p:cNvPr id="7" name="Line 1"/>
          <p:cNvSpPr/>
          <p:nvPr/>
        </p:nvSpPr>
        <p:spPr>
          <a:xfrm>
            <a:off x="226800" y="228600"/>
            <a:ext cx="8696520" cy="0"/>
          </a:xfrm>
          <a:prstGeom prst="line">
            <a:avLst/>
          </a:prstGeom>
          <a:ln w="6480" cap="rnd">
            <a:solidFill>
              <a:srgbClr val="A6A6A6"/>
            </a:solidFill>
            <a:custDash>
              <a:ds d="0" sp="1225000000"/>
            </a:custDash>
            <a:round/>
          </a:ln>
        </p:spPr>
      </p:sp>
      <p:sp>
        <p:nvSpPr>
          <p:cNvPr id="2" name="Line 2"/>
          <p:cNvSpPr/>
          <p:nvPr/>
        </p:nvSpPr>
        <p:spPr>
          <a:xfrm>
            <a:off x="242640" y="1293480"/>
            <a:ext cx="8697960" cy="0"/>
          </a:xfrm>
          <a:prstGeom prst="line">
            <a:avLst/>
          </a:prstGeom>
          <a:ln w="6480" cap="rnd">
            <a:solidFill>
              <a:srgbClr val="A6A6A6"/>
            </a:solidFill>
            <a:custDash>
              <a:ds d="0" sp="1225000000"/>
            </a:custDash>
            <a:round/>
          </a:ln>
        </p:spPr>
      </p:sp>
      <p:sp>
        <p:nvSpPr>
          <p:cNvPr id="3" name="Line 3"/>
          <p:cNvSpPr/>
          <p:nvPr/>
        </p:nvSpPr>
        <p:spPr>
          <a:xfrm>
            <a:off x="309240" y="6705360"/>
            <a:ext cx="8682120" cy="0"/>
          </a:xfrm>
          <a:prstGeom prst="line">
            <a:avLst/>
          </a:prstGeom>
          <a:ln w="6480" cap="rnd">
            <a:solidFill>
              <a:srgbClr val="A6A6A6"/>
            </a:solidFill>
            <a:custDash>
              <a:ds d="0" sp="1225000000"/>
            </a:custDash>
            <a:round/>
          </a:ln>
        </p:spPr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/>
              <a:t>Címszöveg formátumának szerkesztése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304920" y="304920"/>
            <a:ext cx="8228880" cy="848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47" name="CustomShape 2"/>
          <p:cNvSpPr/>
          <p:nvPr/>
        </p:nvSpPr>
        <p:spPr>
          <a:xfrm>
            <a:off x="457200" y="1600200"/>
            <a:ext cx="8305200" cy="441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248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64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304920" y="304920"/>
            <a:ext cx="8228880" cy="848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50" name="CustomShape 2"/>
          <p:cNvSpPr/>
          <p:nvPr/>
        </p:nvSpPr>
        <p:spPr>
          <a:xfrm>
            <a:off x="457200" y="1600200"/>
            <a:ext cx="8305200" cy="441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25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280" cy="6884280"/>
          </a:xfrm>
          <a:prstGeom prst="rect">
            <a:avLst/>
          </a:prstGeom>
          <a:ln w="9360">
            <a:noFill/>
          </a:ln>
        </p:spPr>
      </p:pic>
      <p:sp>
        <p:nvSpPr>
          <p:cNvPr id="252" name="CustomShape 3"/>
          <p:cNvSpPr/>
          <p:nvPr/>
        </p:nvSpPr>
        <p:spPr>
          <a:xfrm>
            <a:off x="0" y="1268280"/>
            <a:ext cx="4211280" cy="826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53" name="CustomShape 4"/>
          <p:cNvSpPr/>
          <p:nvPr/>
        </p:nvSpPr>
        <p:spPr>
          <a:xfrm>
            <a:off x="179640" y="1268640"/>
            <a:ext cx="4031640" cy="826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>
                <a:solidFill>
                  <a:srgbClr val="3C768A"/>
                </a:solidFill>
                <a:latin typeface="Auto 1 SmCp"/>
              </a:rPr>
              <a:t>A suIT Solutions…</a:t>
            </a:r>
            <a:endParaRPr/>
          </a:p>
        </p:txBody>
      </p:sp>
      <p:sp>
        <p:nvSpPr>
          <p:cNvPr id="254" name="CustomShape 5"/>
          <p:cNvSpPr/>
          <p:nvPr/>
        </p:nvSpPr>
        <p:spPr>
          <a:xfrm>
            <a:off x="0" y="2493000"/>
            <a:ext cx="4211280" cy="3095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55" name="CustomShape 6"/>
          <p:cNvSpPr/>
          <p:nvPr/>
        </p:nvSpPr>
        <p:spPr>
          <a:xfrm>
            <a:off x="179640" y="2493000"/>
            <a:ext cx="4031640" cy="3095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>
                <a:solidFill>
                  <a:srgbClr val="3C768A"/>
                </a:solidFill>
                <a:latin typeface="Auto 1"/>
              </a:rPr>
              <a:t>…az innovatív IT megoldások szállítója,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>
                <a:solidFill>
                  <a:srgbClr val="3C768A"/>
                </a:solidFill>
                <a:latin typeface="Auto 1"/>
              </a:rPr>
              <a:t>…nagy tapasztalattal rendelkezik banki és biztosítói rendszerek egyedi alkalmazásfejlesztésében.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04920" y="304920"/>
            <a:ext cx="8229240" cy="84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305560" cy="4419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hu-HU" sz="2400" b="0" strike="noStrike" spc="-1">
              <a:solidFill>
                <a:srgbClr val="3C768A"/>
              </a:solidFill>
              <a:latin typeface="Auto 1"/>
            </a:endParaRPr>
          </a:p>
        </p:txBody>
      </p:sp>
      <p:pic>
        <p:nvPicPr>
          <p:cNvPr id="57" name="Picture 11" descr="C:\Documents and Settings\Odie\Asztal\Ppt images\98458228_hand_touching_clear_button.jpg"/>
          <p:cNvPicPr/>
          <p:nvPr/>
        </p:nvPicPr>
        <p:blipFill>
          <a:blip r:embed="rId3"/>
          <a:stretch/>
        </p:blipFill>
        <p:spPr>
          <a:xfrm>
            <a:off x="0" y="0"/>
            <a:ext cx="9137160" cy="6857640"/>
          </a:xfrm>
          <a:prstGeom prst="rect">
            <a:avLst/>
          </a:prstGeom>
          <a:ln w="9525">
            <a:noFill/>
          </a:ln>
        </p:spPr>
      </p:pic>
      <p:sp>
        <p:nvSpPr>
          <p:cNvPr id="58" name="CustomShape 3"/>
          <p:cNvSpPr/>
          <p:nvPr/>
        </p:nvSpPr>
        <p:spPr>
          <a:xfrm>
            <a:off x="4952880" y="2971800"/>
            <a:ext cx="4190760" cy="390348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b="0" strike="noStrike" spc="-1">
                <a:solidFill>
                  <a:srgbClr val="3C768A"/>
                </a:solidFill>
                <a:latin typeface="Auto 1 SmCp"/>
              </a:rPr>
              <a:t>A suIT Solutions services: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30000"/>
              </a:lnSpc>
              <a:buClr>
                <a:srgbClr val="59595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595959"/>
                </a:solidFill>
                <a:latin typeface="Auto 1"/>
              </a:rPr>
              <a:t>System integration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30000"/>
              </a:lnSpc>
              <a:buClr>
                <a:srgbClr val="59595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595959"/>
                </a:solidFill>
                <a:latin typeface="Auto 1"/>
              </a:rPr>
              <a:t>Outsourcing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30000"/>
              </a:lnSpc>
              <a:buClr>
                <a:srgbClr val="59595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595959"/>
                </a:solidFill>
                <a:latin typeface="Auto 1"/>
              </a:rPr>
              <a:t>Service Oriented Architecture (SOA, ESB)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30000"/>
              </a:lnSpc>
              <a:buClr>
                <a:srgbClr val="59595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595959"/>
                </a:solidFill>
                <a:latin typeface="Auto 1"/>
              </a:rPr>
              <a:t>BPMS, Document management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30000"/>
              </a:lnSpc>
              <a:buClr>
                <a:srgbClr val="59595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595959"/>
                </a:solidFill>
                <a:latin typeface="Auto 1"/>
              </a:rPr>
              <a:t>GDPR, Data protection, personal data pseudonymization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30000"/>
              </a:lnSpc>
              <a:buClr>
                <a:srgbClr val="59595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595959"/>
                </a:solidFill>
                <a:latin typeface="Auto 1"/>
              </a:rPr>
              <a:t>Portal Solutions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9" name="CustomShape 4"/>
          <p:cNvSpPr/>
          <p:nvPr/>
        </p:nvSpPr>
        <p:spPr>
          <a:xfrm>
            <a:off x="6660360" y="1628640"/>
            <a:ext cx="1942920" cy="49644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hu-HU" sz="2400" b="0" strike="noStrike" spc="-1">
                <a:solidFill>
                  <a:srgbClr val="808080"/>
                </a:solidFill>
                <a:latin typeface="Auto 1"/>
              </a:rPr>
              <a:t>   Turn IT on!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60" name="Picture 6"/>
          <p:cNvPicPr/>
          <p:nvPr/>
        </p:nvPicPr>
        <p:blipFill>
          <a:blip r:embed="rId4"/>
          <a:stretch/>
        </p:blipFill>
        <p:spPr>
          <a:xfrm>
            <a:off x="0" y="0"/>
            <a:ext cx="3276360" cy="629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07640" y="1414800"/>
            <a:ext cx="3455640" cy="251748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PL/SQL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Java (Spring Boot)</a:t>
            </a:r>
          </a:p>
          <a:p>
            <a:pPr>
              <a:lnSpc>
                <a:spcPct val="100000"/>
              </a:lnSpc>
            </a:pP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Angular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React</a:t>
            </a:r>
            <a:endParaRPr lang="hu-HU" sz="2000" b="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Python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Flutter</a:t>
            </a:r>
            <a:endParaRPr lang="hu-HU" sz="2000" b="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PSL, 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Mumps</a:t>
            </a:r>
            <a:endParaRPr dirty="0"/>
          </a:p>
        </p:txBody>
      </p:sp>
      <p:sp>
        <p:nvSpPr>
          <p:cNvPr id="277" name="CustomShape 2"/>
          <p:cNvSpPr/>
          <p:nvPr/>
        </p:nvSpPr>
        <p:spPr>
          <a:xfrm>
            <a:off x="304920" y="304920"/>
            <a:ext cx="8228880" cy="84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4000" dirty="0">
                <a:solidFill>
                  <a:srgbClr val="FFFFFF"/>
                </a:solidFill>
                <a:latin typeface="Auto 1 SmCp"/>
              </a:rPr>
              <a:t>Technológiák</a:t>
            </a:r>
            <a:endParaRPr dirty="0"/>
          </a:p>
        </p:txBody>
      </p:sp>
      <p:sp>
        <p:nvSpPr>
          <p:cNvPr id="278" name="CustomShape 3"/>
          <p:cNvSpPr/>
          <p:nvPr/>
        </p:nvSpPr>
        <p:spPr>
          <a:xfrm>
            <a:off x="1300680" y="4073940"/>
            <a:ext cx="4103640" cy="2708280"/>
          </a:xfrm>
          <a:prstGeom prst="ellipse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400" b="1">
                <a:solidFill>
                  <a:srgbClr val="FFFFFF"/>
                </a:solidFill>
                <a:latin typeface="Calibri"/>
              </a:rPr>
              <a:t>Oracle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>
                <a:solidFill>
                  <a:srgbClr val="FFFFFF"/>
                </a:solidFill>
                <a:latin typeface="Calibri"/>
              </a:rPr>
              <a:t>GT.M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>
                <a:solidFill>
                  <a:srgbClr val="FFFFFF"/>
                </a:solidFill>
                <a:latin typeface="Calibri"/>
              </a:rPr>
              <a:t>MS SQL Server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>
                <a:solidFill>
                  <a:srgbClr val="FFFFFF"/>
                </a:solidFill>
                <a:latin typeface="Calibri"/>
              </a:rPr>
              <a:t>MySQL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>
                <a:solidFill>
                  <a:srgbClr val="FFFFFF"/>
                </a:solidFill>
                <a:latin typeface="Calibri"/>
              </a:rPr>
              <a:t>„Big Data”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>
                <a:solidFill>
                  <a:srgbClr val="FFFFFF"/>
                </a:solidFill>
                <a:latin typeface="Calibri"/>
              </a:rPr>
              <a:t>PostgreSQL</a:t>
            </a:r>
            <a:endParaRPr/>
          </a:p>
        </p:txBody>
      </p:sp>
      <p:sp>
        <p:nvSpPr>
          <p:cNvPr id="280" name="CustomShape 5"/>
          <p:cNvSpPr/>
          <p:nvPr/>
        </p:nvSpPr>
        <p:spPr>
          <a:xfrm>
            <a:off x="6057540" y="4252500"/>
            <a:ext cx="2879640" cy="2529720"/>
          </a:xfrm>
          <a:prstGeom prst="flowChartInputOutpu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hu-HU" sz="2000" b="1">
                <a:solidFill>
                  <a:srgbClr val="FFFFFF"/>
                </a:solidFill>
                <a:latin typeface="Calibri"/>
              </a:rPr>
              <a:t>Profile Flexcube Symbols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81" name="CustomShape 6"/>
          <p:cNvSpPr/>
          <p:nvPr/>
        </p:nvSpPr>
        <p:spPr>
          <a:xfrm>
            <a:off x="6417540" y="4315140"/>
            <a:ext cx="2303640" cy="1245960"/>
          </a:xfrm>
          <a:prstGeom prst="teardrop">
            <a:avLst>
              <a:gd name="adj" fmla="val 128219"/>
            </a:avLst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000" b="1">
                <a:solidFill>
                  <a:srgbClr val="FFFFFF"/>
                </a:solidFill>
                <a:latin typeface="Calibri"/>
              </a:rPr>
              <a:t>Banki számlavezető  rendszerek</a:t>
            </a:r>
            <a:endParaRPr/>
          </a:p>
        </p:txBody>
      </p:sp>
      <p:sp>
        <p:nvSpPr>
          <p:cNvPr id="282" name="CustomShape 7"/>
          <p:cNvSpPr/>
          <p:nvPr/>
        </p:nvSpPr>
        <p:spPr>
          <a:xfrm>
            <a:off x="2911680" y="4323780"/>
            <a:ext cx="1655640" cy="756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000" b="1">
                <a:solidFill>
                  <a:srgbClr val="FFFFFF"/>
                </a:solidFill>
                <a:latin typeface="Calibri"/>
              </a:rPr>
              <a:t>Adatbázisok</a:t>
            </a:r>
            <a:endParaRPr/>
          </a:p>
        </p:txBody>
      </p:sp>
      <p:sp>
        <p:nvSpPr>
          <p:cNvPr id="283" name="CustomShape 8"/>
          <p:cNvSpPr/>
          <p:nvPr/>
        </p:nvSpPr>
        <p:spPr>
          <a:xfrm>
            <a:off x="1835460" y="2386226"/>
            <a:ext cx="1583280" cy="89784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000" b="1">
                <a:solidFill>
                  <a:srgbClr val="FFFFFF"/>
                </a:solidFill>
                <a:latin typeface="Calibri"/>
              </a:rPr>
              <a:t>Nyelvek</a:t>
            </a:r>
            <a:endParaRPr/>
          </a:p>
        </p:txBody>
      </p:sp>
      <p:sp>
        <p:nvSpPr>
          <p:cNvPr id="284" name="CustomShape 9"/>
          <p:cNvSpPr/>
          <p:nvPr/>
        </p:nvSpPr>
        <p:spPr>
          <a:xfrm>
            <a:off x="4869720" y="1391592"/>
            <a:ext cx="3095640" cy="2755247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SOA Platform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ESB-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k</a:t>
            </a:r>
            <a:r>
              <a:rPr lang="hu-HU" sz="2000" b="1" dirty="0">
                <a:solidFill>
                  <a:srgbClr val="FFFFFF"/>
                </a:solidFill>
                <a:latin typeface="Calibri"/>
              </a:rPr>
              <a:t>: 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Mule</a:t>
            </a:r>
            <a:r>
              <a:rPr lang="hu-HU" sz="2000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Jboss</a:t>
            </a:r>
            <a:r>
              <a:rPr lang="hu-HU" sz="2000" b="1" dirty="0">
                <a:solidFill>
                  <a:srgbClr val="FFFFFF"/>
                </a:solidFill>
                <a:latin typeface="Calibri"/>
              </a:rPr>
              <a:t> ESB, Oracle Service 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Bus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BMPS: Bonita, JBPM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Mobil Platform – 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Flutter</a:t>
            </a:r>
            <a:endParaRPr lang="hu-HU" sz="2000" b="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u-HU" sz="2000" b="1" dirty="0">
                <a:solidFill>
                  <a:srgbClr val="FFFFFF"/>
                </a:solidFill>
                <a:latin typeface="Calibri"/>
              </a:rPr>
              <a:t>Docker, </a:t>
            </a:r>
            <a:r>
              <a:rPr lang="hu-HU" sz="2000" b="1" dirty="0" err="1">
                <a:solidFill>
                  <a:srgbClr val="FFFFFF"/>
                </a:solidFill>
                <a:latin typeface="Calibri"/>
              </a:rPr>
              <a:t>Cloud</a:t>
            </a:r>
            <a:endParaRPr dirty="0"/>
          </a:p>
        </p:txBody>
      </p:sp>
      <p:sp>
        <p:nvSpPr>
          <p:cNvPr id="286" name="CustomShape 11"/>
          <p:cNvSpPr/>
          <p:nvPr/>
        </p:nvSpPr>
        <p:spPr>
          <a:xfrm>
            <a:off x="5733720" y="1518673"/>
            <a:ext cx="2069280" cy="73656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000" b="1">
                <a:solidFill>
                  <a:srgbClr val="FFFFFF"/>
                </a:solidFill>
                <a:latin typeface="Calibri"/>
              </a:rPr>
              <a:t>Új Technológiák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304920" y="304920"/>
            <a:ext cx="8228880" cy="84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4000" dirty="0">
                <a:solidFill>
                  <a:srgbClr val="FFFFFF"/>
                </a:solidFill>
                <a:latin typeface="Auto 1 SmCp"/>
              </a:rPr>
              <a:t>Kiknek dolgozunk </a:t>
            </a:r>
            <a:endParaRPr dirty="0"/>
          </a:p>
        </p:txBody>
      </p:sp>
      <p:pic>
        <p:nvPicPr>
          <p:cNvPr id="3" name="Picture 6" descr="Image result for fradi logo">
            <a:extLst>
              <a:ext uri="{FF2B5EF4-FFF2-40B4-BE49-F238E27FC236}">
                <a16:creationId xmlns:a16="http://schemas.microsoft.com/office/drawing/2014/main" id="{6D1F39FB-EED7-77EB-3A00-1051D55C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25" y="3335520"/>
            <a:ext cx="2417757" cy="11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5">
            <a:extLst>
              <a:ext uri="{FF2B5EF4-FFF2-40B4-BE49-F238E27FC236}">
                <a16:creationId xmlns:a16="http://schemas.microsoft.com/office/drawing/2014/main" id="{3D421077-1731-C0A8-EBE7-3DC4357140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8380" y="3025620"/>
            <a:ext cx="2264760" cy="806760"/>
          </a:xfrm>
          <a:prstGeom prst="rect">
            <a:avLst/>
          </a:prstGeom>
          <a:ln>
            <a:noFill/>
          </a:ln>
        </p:spPr>
      </p:pic>
      <p:pic>
        <p:nvPicPr>
          <p:cNvPr id="5" name="Kép 12">
            <a:extLst>
              <a:ext uri="{FF2B5EF4-FFF2-40B4-BE49-F238E27FC236}">
                <a16:creationId xmlns:a16="http://schemas.microsoft.com/office/drawing/2014/main" id="{923EB139-C4D5-137C-9C20-8E9C78FBCD8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60751" y="3111093"/>
            <a:ext cx="1258560" cy="1253160"/>
          </a:xfrm>
          <a:prstGeom prst="rect">
            <a:avLst/>
          </a:prstGeom>
          <a:ln>
            <a:noFill/>
          </a:ln>
        </p:spPr>
      </p:pic>
      <p:pic>
        <p:nvPicPr>
          <p:cNvPr id="6" name="Kép 9">
            <a:extLst>
              <a:ext uri="{FF2B5EF4-FFF2-40B4-BE49-F238E27FC236}">
                <a16:creationId xmlns:a16="http://schemas.microsoft.com/office/drawing/2014/main" id="{3C7350F5-24A6-F5E6-77DB-955EAFE8DD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65084" y="5004360"/>
            <a:ext cx="2613600" cy="565560"/>
          </a:xfrm>
          <a:prstGeom prst="rect">
            <a:avLst/>
          </a:prstGeom>
          <a:ln>
            <a:noFill/>
          </a:ln>
        </p:spPr>
      </p:pic>
      <p:pic>
        <p:nvPicPr>
          <p:cNvPr id="7" name="Kép 11">
            <a:extLst>
              <a:ext uri="{FF2B5EF4-FFF2-40B4-BE49-F238E27FC236}">
                <a16:creationId xmlns:a16="http://schemas.microsoft.com/office/drawing/2014/main" id="{5B79F0A9-9C67-E05F-F931-F8E8ED880DB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329000" y="2313713"/>
            <a:ext cx="967320" cy="768600"/>
          </a:xfrm>
          <a:prstGeom prst="rect">
            <a:avLst/>
          </a:prstGeom>
          <a:ln>
            <a:noFill/>
          </a:ln>
        </p:spPr>
      </p:pic>
      <p:pic>
        <p:nvPicPr>
          <p:cNvPr id="8" name="Kép 14">
            <a:extLst>
              <a:ext uri="{FF2B5EF4-FFF2-40B4-BE49-F238E27FC236}">
                <a16:creationId xmlns:a16="http://schemas.microsoft.com/office/drawing/2014/main" id="{4C140857-B48C-806B-DFE3-ECCB8931089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4920" y="5811120"/>
            <a:ext cx="2455831" cy="741960"/>
          </a:xfrm>
          <a:prstGeom prst="rect">
            <a:avLst/>
          </a:prstGeom>
          <a:ln>
            <a:noFill/>
          </a:ln>
        </p:spPr>
      </p:pic>
      <p:pic>
        <p:nvPicPr>
          <p:cNvPr id="9" name="Kép 2">
            <a:extLst>
              <a:ext uri="{FF2B5EF4-FFF2-40B4-BE49-F238E27FC236}">
                <a16:creationId xmlns:a16="http://schemas.microsoft.com/office/drawing/2014/main" id="{D1943475-93CB-7868-23C8-E4948BB642F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15360" y="2320964"/>
            <a:ext cx="2091240" cy="591840"/>
          </a:xfrm>
          <a:prstGeom prst="rect">
            <a:avLst/>
          </a:prstGeom>
          <a:ln>
            <a:noFill/>
          </a:ln>
        </p:spPr>
      </p:pic>
      <p:pic>
        <p:nvPicPr>
          <p:cNvPr id="10" name="Kép 4">
            <a:extLst>
              <a:ext uri="{FF2B5EF4-FFF2-40B4-BE49-F238E27FC236}">
                <a16:creationId xmlns:a16="http://schemas.microsoft.com/office/drawing/2014/main" id="{DF812716-71FA-ECC4-1E48-211C843C353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206199" y="4539600"/>
            <a:ext cx="1198440" cy="1030320"/>
          </a:xfrm>
          <a:prstGeom prst="rect">
            <a:avLst/>
          </a:prstGeom>
          <a:ln>
            <a:noFill/>
          </a:ln>
        </p:spPr>
      </p:pic>
      <p:pic>
        <p:nvPicPr>
          <p:cNvPr id="11" name="Kép 7">
            <a:extLst>
              <a:ext uri="{FF2B5EF4-FFF2-40B4-BE49-F238E27FC236}">
                <a16:creationId xmlns:a16="http://schemas.microsoft.com/office/drawing/2014/main" id="{948C6EE6-B3EF-2A15-5D8A-5C13A2E8254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013252" y="5026675"/>
            <a:ext cx="1795320" cy="1256400"/>
          </a:xfrm>
          <a:prstGeom prst="rect">
            <a:avLst/>
          </a:prstGeom>
          <a:ln>
            <a:noFill/>
          </a:ln>
        </p:spPr>
      </p:pic>
      <p:pic>
        <p:nvPicPr>
          <p:cNvPr id="12" name="Kép 8">
            <a:extLst>
              <a:ext uri="{FF2B5EF4-FFF2-40B4-BE49-F238E27FC236}">
                <a16:creationId xmlns:a16="http://schemas.microsoft.com/office/drawing/2014/main" id="{C7890B00-AF4C-EA4C-C3F2-A8CF730587F3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04920" y="4098600"/>
            <a:ext cx="2011680" cy="664560"/>
          </a:xfrm>
          <a:prstGeom prst="rect">
            <a:avLst/>
          </a:prstGeom>
          <a:ln>
            <a:noFill/>
          </a:ln>
        </p:spPr>
      </p:pic>
      <p:pic>
        <p:nvPicPr>
          <p:cNvPr id="13" name="Kép 13">
            <a:extLst>
              <a:ext uri="{FF2B5EF4-FFF2-40B4-BE49-F238E27FC236}">
                <a16:creationId xmlns:a16="http://schemas.microsoft.com/office/drawing/2014/main" id="{06BBC772-E928-D5CA-77D2-E0EE1194C92D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8088840" y="5751360"/>
            <a:ext cx="889920" cy="889920"/>
          </a:xfrm>
          <a:prstGeom prst="rect">
            <a:avLst/>
          </a:prstGeom>
          <a:ln>
            <a:noFill/>
          </a:ln>
        </p:spPr>
      </p:pic>
      <p:pic>
        <p:nvPicPr>
          <p:cNvPr id="14" name="Kép 16">
            <a:extLst>
              <a:ext uri="{FF2B5EF4-FFF2-40B4-BE49-F238E27FC236}">
                <a16:creationId xmlns:a16="http://schemas.microsoft.com/office/drawing/2014/main" id="{EA8C6C01-0D1D-429B-9C47-3E323C1492F1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4724100" y="5425307"/>
            <a:ext cx="1199160" cy="1253880"/>
          </a:xfrm>
          <a:prstGeom prst="rect">
            <a:avLst/>
          </a:prstGeom>
          <a:ln>
            <a:noFill/>
          </a:ln>
        </p:spPr>
      </p:pic>
      <p:pic>
        <p:nvPicPr>
          <p:cNvPr id="15" name="Kép 17">
            <a:extLst>
              <a:ext uri="{FF2B5EF4-FFF2-40B4-BE49-F238E27FC236}">
                <a16:creationId xmlns:a16="http://schemas.microsoft.com/office/drawing/2014/main" id="{753E6C77-3388-1484-F849-72C0BB4BE034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4572000" y="1479420"/>
            <a:ext cx="2548800" cy="607680"/>
          </a:xfrm>
          <a:prstGeom prst="rect">
            <a:avLst/>
          </a:prstGeom>
          <a:ln>
            <a:noFill/>
          </a:ln>
        </p:spPr>
      </p:pic>
      <p:pic>
        <p:nvPicPr>
          <p:cNvPr id="16" name="Picture 10" descr="Image result for BISZ logo">
            <a:extLst>
              <a:ext uri="{FF2B5EF4-FFF2-40B4-BE49-F238E27FC236}">
                <a16:creationId xmlns:a16="http://schemas.microsoft.com/office/drawing/2014/main" id="{8DCDD145-BBFD-C608-E3B2-1582C8E9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40" y="1404096"/>
            <a:ext cx="852576" cy="11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berbank logo">
            <a:extLst>
              <a:ext uri="{FF2B5EF4-FFF2-40B4-BE49-F238E27FC236}">
                <a16:creationId xmlns:a16="http://schemas.microsoft.com/office/drawing/2014/main" id="{8854D557-B3E8-37E6-BE42-A777C4B7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09" y="3884843"/>
            <a:ext cx="1198440" cy="8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fb logo">
            <a:extLst>
              <a:ext uri="{FF2B5EF4-FFF2-40B4-BE49-F238E27FC236}">
                <a16:creationId xmlns:a16="http://schemas.microsoft.com/office/drawing/2014/main" id="{DD7462CF-0CB6-92BD-FD32-DDBC87CC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06" y="5779233"/>
            <a:ext cx="1879826" cy="8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bisz logo">
            <a:extLst>
              <a:ext uri="{FF2B5EF4-FFF2-40B4-BE49-F238E27FC236}">
                <a16:creationId xmlns:a16="http://schemas.microsoft.com/office/drawing/2014/main" id="{6711154F-FEC0-1DE4-2902-FB977645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64" y="2534340"/>
            <a:ext cx="3020711" cy="10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ép 19" descr="A képen szöveg látható&#10;&#10;Automatikusan generált leírás">
            <a:extLst>
              <a:ext uri="{FF2B5EF4-FFF2-40B4-BE49-F238E27FC236}">
                <a16:creationId xmlns:a16="http://schemas.microsoft.com/office/drawing/2014/main" id="{047B3958-3FEF-D03D-98F1-6D5C94BC55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38" y="4111094"/>
            <a:ext cx="2086144" cy="573220"/>
          </a:xfrm>
          <a:prstGeom prst="rect">
            <a:avLst/>
          </a:prstGeom>
        </p:spPr>
      </p:pic>
      <p:pic>
        <p:nvPicPr>
          <p:cNvPr id="21" name="Kép 6">
            <a:extLst>
              <a:ext uri="{FF2B5EF4-FFF2-40B4-BE49-F238E27FC236}">
                <a16:creationId xmlns:a16="http://schemas.microsoft.com/office/drawing/2014/main" id="{1A7AE38E-9AFC-BDA5-DBDD-E5A7DCEDD9A8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-242100" y="678240"/>
            <a:ext cx="4420800" cy="221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ine 1"/>
          <p:cNvSpPr/>
          <p:nvPr/>
        </p:nvSpPr>
        <p:spPr>
          <a:xfrm>
            <a:off x="7164000" y="2299320"/>
            <a:ext cx="0" cy="264168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txBody>
          <a:bodyPr/>
          <a:lstStyle/>
          <a:p>
            <a:endParaRPr lang="hu-HU"/>
          </a:p>
        </p:txBody>
      </p:sp>
      <p:sp>
        <p:nvSpPr>
          <p:cNvPr id="288" name="Line 2"/>
          <p:cNvSpPr/>
          <p:nvPr/>
        </p:nvSpPr>
        <p:spPr>
          <a:xfrm>
            <a:off x="4641840" y="3303360"/>
            <a:ext cx="0" cy="16376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txBody>
          <a:bodyPr/>
          <a:lstStyle/>
          <a:p>
            <a:endParaRPr lang="hu-HU"/>
          </a:p>
        </p:txBody>
      </p:sp>
      <p:sp>
        <p:nvSpPr>
          <p:cNvPr id="289" name="CustomShape 3"/>
          <p:cNvSpPr/>
          <p:nvPr/>
        </p:nvSpPr>
        <p:spPr>
          <a:xfrm>
            <a:off x="467640" y="4941000"/>
            <a:ext cx="8066160" cy="36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90" name="CustomShape 4"/>
          <p:cNvSpPr/>
          <p:nvPr/>
        </p:nvSpPr>
        <p:spPr>
          <a:xfrm flipV="1">
            <a:off x="467640" y="1771200"/>
            <a:ext cx="8066160" cy="3167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91" name="CustomShape 5"/>
          <p:cNvSpPr/>
          <p:nvPr/>
        </p:nvSpPr>
        <p:spPr>
          <a:xfrm>
            <a:off x="4498200" y="3159720"/>
            <a:ext cx="287280" cy="287280"/>
          </a:xfrm>
          <a:prstGeom prst="ellipse">
            <a:avLst/>
          </a:prstGeom>
          <a:solidFill>
            <a:srgbClr val="E46C0A"/>
          </a:solidFill>
          <a:ln w="25560"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92" name="Line 6"/>
          <p:cNvSpPr/>
          <p:nvPr/>
        </p:nvSpPr>
        <p:spPr>
          <a:xfrm>
            <a:off x="2117880" y="4298760"/>
            <a:ext cx="0" cy="6422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txBody>
          <a:bodyPr/>
          <a:lstStyle/>
          <a:p>
            <a:endParaRPr lang="hu-HU"/>
          </a:p>
        </p:txBody>
      </p:sp>
      <p:sp>
        <p:nvSpPr>
          <p:cNvPr id="293" name="CustomShape 7"/>
          <p:cNvSpPr/>
          <p:nvPr/>
        </p:nvSpPr>
        <p:spPr>
          <a:xfrm>
            <a:off x="7020360" y="2155320"/>
            <a:ext cx="287280" cy="287280"/>
          </a:xfrm>
          <a:prstGeom prst="ellipse">
            <a:avLst/>
          </a:prstGeom>
          <a:solidFill>
            <a:srgbClr val="7030A0"/>
          </a:solidFill>
          <a:ln w="25560"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94" name="CustomShape 8"/>
          <p:cNvSpPr/>
          <p:nvPr/>
        </p:nvSpPr>
        <p:spPr>
          <a:xfrm>
            <a:off x="-44280" y="4379400"/>
            <a:ext cx="15249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558ED5"/>
                </a:solidFill>
                <a:latin typeface="Auto 1"/>
              </a:rPr>
              <a:t>Gyakornok</a:t>
            </a:r>
            <a:endParaRPr/>
          </a:p>
        </p:txBody>
      </p:sp>
      <p:sp>
        <p:nvSpPr>
          <p:cNvPr id="295" name="CustomShape 9"/>
          <p:cNvSpPr/>
          <p:nvPr/>
        </p:nvSpPr>
        <p:spPr>
          <a:xfrm>
            <a:off x="1145160" y="3691080"/>
            <a:ext cx="209952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00B050"/>
                </a:solidFill>
                <a:latin typeface="Auto 1"/>
              </a:rPr>
              <a:t>Junior fejlesztő</a:t>
            </a:r>
            <a:endParaRPr/>
          </a:p>
        </p:txBody>
      </p:sp>
      <p:sp>
        <p:nvSpPr>
          <p:cNvPr id="296" name="CustomShape 10"/>
          <p:cNvSpPr/>
          <p:nvPr/>
        </p:nvSpPr>
        <p:spPr>
          <a:xfrm>
            <a:off x="3646800" y="2695320"/>
            <a:ext cx="211788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E46C0A"/>
                </a:solidFill>
                <a:latin typeface="Auto 1"/>
              </a:rPr>
              <a:t>Senior fejlesztő</a:t>
            </a:r>
            <a:endParaRPr/>
          </a:p>
        </p:txBody>
      </p:sp>
      <p:sp>
        <p:nvSpPr>
          <p:cNvPr id="297" name="CustomShape 11"/>
          <p:cNvSpPr/>
          <p:nvPr/>
        </p:nvSpPr>
        <p:spPr>
          <a:xfrm>
            <a:off x="6540840" y="1739520"/>
            <a:ext cx="134964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604A7B"/>
                </a:solidFill>
                <a:latin typeface="Auto 1"/>
              </a:rPr>
              <a:t>Architect</a:t>
            </a:r>
            <a:endParaRPr/>
          </a:p>
        </p:txBody>
      </p:sp>
      <p:sp>
        <p:nvSpPr>
          <p:cNvPr id="298" name="CustomShape 12"/>
          <p:cNvSpPr/>
          <p:nvPr/>
        </p:nvSpPr>
        <p:spPr>
          <a:xfrm>
            <a:off x="304920" y="304920"/>
            <a:ext cx="8228880" cy="84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4000">
                <a:solidFill>
                  <a:srgbClr val="FFFFFF"/>
                </a:solidFill>
                <a:latin typeface="Auto 1 SmCp"/>
              </a:rPr>
              <a:t>Előrelépési lehetőségek</a:t>
            </a:r>
            <a:endParaRPr/>
          </a:p>
        </p:txBody>
      </p:sp>
      <p:sp>
        <p:nvSpPr>
          <p:cNvPr id="299" name="CustomShape 13"/>
          <p:cNvSpPr/>
          <p:nvPr/>
        </p:nvSpPr>
        <p:spPr>
          <a:xfrm>
            <a:off x="624600" y="5306040"/>
            <a:ext cx="19623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i="1">
                <a:solidFill>
                  <a:srgbClr val="3F788B"/>
                </a:solidFill>
                <a:latin typeface="Arial"/>
              </a:rPr>
              <a:t>Mentorált időszak</a:t>
            </a:r>
            <a:endParaRPr/>
          </a:p>
        </p:txBody>
      </p:sp>
      <p:sp>
        <p:nvSpPr>
          <p:cNvPr id="300" name="CustomShape 14"/>
          <p:cNvSpPr/>
          <p:nvPr/>
        </p:nvSpPr>
        <p:spPr>
          <a:xfrm>
            <a:off x="343080" y="4765680"/>
            <a:ext cx="287280" cy="287280"/>
          </a:xfrm>
          <a:prstGeom prst="ellipse">
            <a:avLst/>
          </a:prstGeom>
          <a:solidFill>
            <a:srgbClr val="4F81BD"/>
          </a:solidFill>
          <a:ln w="25560"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301" name="CustomShape 15"/>
          <p:cNvSpPr/>
          <p:nvPr/>
        </p:nvSpPr>
        <p:spPr>
          <a:xfrm>
            <a:off x="1974240" y="4171320"/>
            <a:ext cx="287280" cy="287280"/>
          </a:xfrm>
          <a:prstGeom prst="ellipse">
            <a:avLst/>
          </a:prstGeom>
          <a:solidFill>
            <a:srgbClr val="00B050"/>
          </a:solidFill>
          <a:ln w="25560"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302" name="CustomShape 16"/>
          <p:cNvSpPr/>
          <p:nvPr/>
        </p:nvSpPr>
        <p:spPr>
          <a:xfrm>
            <a:off x="3339000" y="5306040"/>
            <a:ext cx="11757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i="1">
                <a:solidFill>
                  <a:srgbClr val="3F788B"/>
                </a:solidFill>
                <a:latin typeface="Arial"/>
              </a:rPr>
              <a:t>Képzések</a:t>
            </a:r>
            <a:endParaRPr/>
          </a:p>
        </p:txBody>
      </p:sp>
      <p:sp>
        <p:nvSpPr>
          <p:cNvPr id="303" name="CustomShape 17"/>
          <p:cNvSpPr/>
          <p:nvPr/>
        </p:nvSpPr>
        <p:spPr>
          <a:xfrm>
            <a:off x="5594400" y="5306040"/>
            <a:ext cx="133272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i="1">
                <a:solidFill>
                  <a:srgbClr val="3F788B"/>
                </a:solidFill>
                <a:latin typeface="Arial"/>
              </a:rPr>
              <a:t>Tapasztalat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360000" y="360000"/>
            <a:ext cx="4614120" cy="770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4000" dirty="0">
                <a:solidFill>
                  <a:srgbClr val="FFFFFF"/>
                </a:solidFill>
                <a:latin typeface="Auto 1 SmCp"/>
              </a:rPr>
              <a:t>Startup szemlélet</a:t>
            </a:r>
            <a:endParaRPr dirty="0"/>
          </a:p>
        </p:txBody>
      </p:sp>
      <p:pic>
        <p:nvPicPr>
          <p:cNvPr id="315" name="Kép 314"/>
          <p:cNvPicPr/>
          <p:nvPr/>
        </p:nvPicPr>
        <p:blipFill>
          <a:blip r:embed="rId2"/>
          <a:stretch>
            <a:fillRect/>
          </a:stretch>
        </p:blipFill>
        <p:spPr>
          <a:xfrm>
            <a:off x="158106" y="2115458"/>
            <a:ext cx="2175789" cy="1944821"/>
          </a:xfrm>
          <a:prstGeom prst="rect">
            <a:avLst/>
          </a:prstGeom>
          <a:ln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381240" y="1234168"/>
            <a:ext cx="1816528" cy="9665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3C768A"/>
                </a:solidFill>
                <a:latin typeface="Auto 1"/>
              </a:rPr>
              <a:t>„</a:t>
            </a:r>
            <a:r>
              <a:rPr lang="hu-HU" sz="2400" dirty="0" err="1">
                <a:solidFill>
                  <a:srgbClr val="3C768A"/>
                </a:solidFill>
                <a:latin typeface="Auto 1"/>
              </a:rPr>
              <a:t>Guidenow</a:t>
            </a:r>
            <a:r>
              <a:rPr lang="hu-HU" sz="2400" dirty="0">
                <a:solidFill>
                  <a:srgbClr val="3C768A"/>
                </a:solidFill>
                <a:latin typeface="Auto 1"/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hu-HU" sz="2400" dirty="0" err="1">
                <a:solidFill>
                  <a:srgbClr val="3C768A"/>
                </a:solidFill>
                <a:latin typeface="Auto 1"/>
              </a:rPr>
              <a:t>Audio</a:t>
            </a:r>
            <a:r>
              <a:rPr lang="hu-HU" sz="2400" dirty="0">
                <a:solidFill>
                  <a:srgbClr val="3C768A"/>
                </a:solidFill>
                <a:latin typeface="Auto 1"/>
              </a:rPr>
              <a:t> </a:t>
            </a:r>
            <a:r>
              <a:rPr lang="hu-HU" sz="2400" dirty="0" err="1">
                <a:solidFill>
                  <a:srgbClr val="3C768A"/>
                </a:solidFill>
                <a:latin typeface="Auto 1"/>
              </a:rPr>
              <a:t>guide</a:t>
            </a:r>
            <a:endParaRPr dirty="0"/>
          </a:p>
        </p:txBody>
      </p:sp>
      <p:pic>
        <p:nvPicPr>
          <p:cNvPr id="3" name="Kép 2" descr="A képen lábbelik, ruházat, képernyőkép, fedett pály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854B358-A8D0-4B99-88A6-99A6D8E1B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51" y="1778667"/>
            <a:ext cx="3528002" cy="1944821"/>
          </a:xfrm>
          <a:prstGeom prst="rect">
            <a:avLst/>
          </a:prstGeom>
        </p:spPr>
      </p:pic>
      <p:pic>
        <p:nvPicPr>
          <p:cNvPr id="5" name="Kép 4" descr="A képen képernyőkép, billentyűzet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B1EC65-79A7-D00A-1A60-4F7F5E66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59" y="3300662"/>
            <a:ext cx="3391629" cy="1869645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1041B171-B015-3E92-A4EE-13A679FE69FD}"/>
              </a:ext>
            </a:extLst>
          </p:cNvPr>
          <p:cNvSpPr/>
          <p:nvPr/>
        </p:nvSpPr>
        <p:spPr>
          <a:xfrm>
            <a:off x="6882053" y="1853843"/>
            <a:ext cx="2064547" cy="9665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3C768A"/>
                </a:solidFill>
                <a:latin typeface="Auto 1"/>
              </a:rPr>
              <a:t>Cápák között is voltunk már...</a:t>
            </a:r>
            <a:endParaRPr dirty="0"/>
          </a:p>
        </p:txBody>
      </p:sp>
      <p:pic>
        <p:nvPicPr>
          <p:cNvPr id="7" name="Google Shape;250;p4">
            <a:extLst>
              <a:ext uri="{FF2B5EF4-FFF2-40B4-BE49-F238E27FC236}">
                <a16:creationId xmlns:a16="http://schemas.microsoft.com/office/drawing/2014/main" id="{85EC9CA1-6DA5-2FEB-F31F-C8CDA466038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206" y="4913178"/>
            <a:ext cx="1203158" cy="1944822"/>
          </a:xfrm>
          <a:prstGeom prst="rect">
            <a:avLst/>
          </a:prstGeom>
          <a:noFill/>
          <a:ln>
            <a:noFill/>
          </a:ln>
          <a:effectLst>
            <a:outerShdw blurRad="57150" dist="19050" dir="19320000" algn="bl" rotWithShape="0">
              <a:srgbClr val="595959">
                <a:alpha val="50000"/>
              </a:srgbClr>
            </a:outerShdw>
          </a:effectLst>
        </p:spPr>
      </p:pic>
      <p:pic>
        <p:nvPicPr>
          <p:cNvPr id="8" name="Google Shape;251;p4">
            <a:extLst>
              <a:ext uri="{FF2B5EF4-FFF2-40B4-BE49-F238E27FC236}">
                <a16:creationId xmlns:a16="http://schemas.microsoft.com/office/drawing/2014/main" id="{A0F3E649-15FF-ACC8-C068-731C1B28BB8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6189" y="4913178"/>
            <a:ext cx="1203158" cy="1944822"/>
          </a:xfrm>
          <a:prstGeom prst="rect">
            <a:avLst/>
          </a:prstGeom>
          <a:noFill/>
          <a:ln>
            <a:noFill/>
          </a:ln>
          <a:effectLst>
            <a:outerShdw blurRad="57150" dist="19050" dir="19320000" algn="bl" rotWithShape="0">
              <a:srgbClr val="595959">
                <a:alpha val="50000"/>
              </a:srgbClr>
            </a:outerShdw>
          </a:effectLst>
        </p:spPr>
      </p:pic>
      <p:pic>
        <p:nvPicPr>
          <p:cNvPr id="9" name="Google Shape;252;p4">
            <a:extLst>
              <a:ext uri="{FF2B5EF4-FFF2-40B4-BE49-F238E27FC236}">
                <a16:creationId xmlns:a16="http://schemas.microsoft.com/office/drawing/2014/main" id="{B669D6FC-7A9F-4A6F-DC18-91DB46B907C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3697" y="4913178"/>
            <a:ext cx="1203158" cy="1944822"/>
          </a:xfrm>
          <a:prstGeom prst="rect">
            <a:avLst/>
          </a:prstGeom>
          <a:noFill/>
          <a:ln>
            <a:noFill/>
          </a:ln>
          <a:effectLst>
            <a:outerShdw blurRad="57150" dist="19050" dir="19320000" algn="bl" rotWithShape="0">
              <a:srgbClr val="595959">
                <a:alpha val="50000"/>
              </a:srgbClr>
            </a:outerShdw>
          </a:effectLst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02C17997-CE17-C2CE-CE50-BC1448860FAB}"/>
              </a:ext>
            </a:extLst>
          </p:cNvPr>
          <p:cNvSpPr/>
          <p:nvPr/>
        </p:nvSpPr>
        <p:spPr>
          <a:xfrm>
            <a:off x="653989" y="4304137"/>
            <a:ext cx="3087557" cy="5444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3C768A"/>
                </a:solidFill>
                <a:latin typeface="Auto 1"/>
              </a:rPr>
              <a:t>MABISZ e-kárbejelentő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304920" y="304920"/>
            <a:ext cx="8228880" cy="84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4000">
                <a:solidFill>
                  <a:srgbClr val="FFFFFF"/>
                </a:solidFill>
                <a:latin typeface="Auto 1 SmCp"/>
              </a:rPr>
              <a:t>Keress minket! Kövess minket!</a:t>
            </a:r>
            <a:endParaRPr/>
          </a:p>
        </p:txBody>
      </p:sp>
      <p:sp>
        <p:nvSpPr>
          <p:cNvPr id="340" name="CustomShape 2"/>
          <p:cNvSpPr/>
          <p:nvPr/>
        </p:nvSpPr>
        <p:spPr>
          <a:xfrm>
            <a:off x="457200" y="1600200"/>
            <a:ext cx="8305200" cy="44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3C768A"/>
                </a:solidFill>
                <a:latin typeface="Auto 1"/>
              </a:rPr>
              <a:t>	         		</a:t>
            </a:r>
            <a:r>
              <a:rPr lang="hu-HU" sz="2000" b="1" dirty="0" err="1">
                <a:solidFill>
                  <a:srgbClr val="3C768A"/>
                </a:solidFill>
                <a:latin typeface="Auto 1"/>
              </a:rPr>
              <a:t>facebook.com</a:t>
            </a:r>
            <a:r>
              <a:rPr lang="hu-HU" sz="2000" b="1" dirty="0">
                <a:solidFill>
                  <a:srgbClr val="3C768A"/>
                </a:solidFill>
                <a:latin typeface="Auto 1"/>
              </a:rPr>
              <a:t>/</a:t>
            </a:r>
            <a:r>
              <a:rPr lang="hu-HU" sz="2000" b="1" dirty="0" err="1">
                <a:solidFill>
                  <a:srgbClr val="3C768A"/>
                </a:solidFill>
                <a:latin typeface="Auto 1"/>
              </a:rPr>
              <a:t>suitsolutions.eu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3C768A"/>
                </a:solidFill>
                <a:latin typeface="Auto 1"/>
              </a:rPr>
              <a:t>		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3C768A"/>
                </a:solidFill>
                <a:latin typeface="Auto 1"/>
              </a:rPr>
              <a:t>              		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3C768A"/>
                </a:solidFill>
                <a:latin typeface="Auto 1"/>
              </a:rPr>
              <a:t>			</a:t>
            </a:r>
            <a:r>
              <a:rPr lang="hu-HU" sz="2000" b="1" dirty="0" err="1">
                <a:solidFill>
                  <a:srgbClr val="3C768A"/>
                </a:solidFill>
                <a:latin typeface="Auto 1"/>
              </a:rPr>
              <a:t>linkedin.com</a:t>
            </a:r>
            <a:r>
              <a:rPr lang="hu-HU" sz="2000" b="1" dirty="0">
                <a:solidFill>
                  <a:srgbClr val="3C768A"/>
                </a:solidFill>
                <a:latin typeface="Auto 1"/>
              </a:rPr>
              <a:t>/</a:t>
            </a:r>
            <a:r>
              <a:rPr lang="hu-HU" sz="2000" b="1" dirty="0" err="1">
                <a:solidFill>
                  <a:srgbClr val="3C768A"/>
                </a:solidFill>
                <a:latin typeface="Auto 1"/>
              </a:rPr>
              <a:t>company</a:t>
            </a:r>
            <a:r>
              <a:rPr lang="hu-HU" sz="2000" b="1" dirty="0">
                <a:solidFill>
                  <a:srgbClr val="3C768A"/>
                </a:solidFill>
                <a:latin typeface="Auto 1"/>
              </a:rPr>
              <a:t>/</a:t>
            </a:r>
            <a:r>
              <a:rPr lang="hu-HU" sz="2000" b="1" dirty="0" err="1">
                <a:solidFill>
                  <a:srgbClr val="3C768A"/>
                </a:solidFill>
                <a:latin typeface="Auto 1"/>
              </a:rPr>
              <a:t>suit-solutions-ltd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3C768A"/>
                </a:solidFill>
                <a:latin typeface="Auto 1"/>
              </a:rPr>
              <a:t>			</a:t>
            </a:r>
            <a:r>
              <a:rPr lang="hu-HU" sz="2000" b="1" dirty="0" err="1">
                <a:solidFill>
                  <a:srgbClr val="3C768A"/>
                </a:solidFill>
                <a:latin typeface="Auto 1"/>
              </a:rPr>
              <a:t>suitsolutions.eu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3C768A"/>
                </a:solidFill>
                <a:latin typeface="Auto 1"/>
              </a:rPr>
              <a:t>	</a:t>
            </a:r>
            <a:endParaRPr dirty="0"/>
          </a:p>
        </p:txBody>
      </p:sp>
      <p:pic>
        <p:nvPicPr>
          <p:cNvPr id="341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2520" y="1912680"/>
            <a:ext cx="1059120" cy="1038960"/>
          </a:xfrm>
          <a:prstGeom prst="rect">
            <a:avLst/>
          </a:prstGeom>
          <a:ln>
            <a:noFill/>
          </a:ln>
        </p:spPr>
      </p:pic>
      <p:pic>
        <p:nvPicPr>
          <p:cNvPr id="342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812520" y="3240000"/>
            <a:ext cx="1059120" cy="105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176</Words>
  <Application>Microsoft Office PowerPoint</Application>
  <PresentationFormat>Diavetítés a képernyőre (4:3 oldalarány)</PresentationFormat>
  <Paragraphs>76</Paragraphs>
  <Slides>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7" baseType="lpstr">
      <vt:lpstr>Arial</vt:lpstr>
      <vt:lpstr>Auto 1</vt:lpstr>
      <vt:lpstr>Auto 1 SmCp</vt:lpstr>
      <vt:lpstr>Calibri</vt:lpstr>
      <vt:lpstr>Courier New</vt:lpstr>
      <vt:lpstr>DejaVu Sans</vt:lpstr>
      <vt:lpstr>StarSymbol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Sarlós Tímea</dc:creator>
  <cp:lastModifiedBy>Sarlós Tímea</cp:lastModifiedBy>
  <cp:revision>5</cp:revision>
  <dcterms:modified xsi:type="dcterms:W3CDTF">2025-06-26T09:05:07Z</dcterms:modified>
</cp:coreProperties>
</file>