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78" r:id="rId2"/>
    <p:sldId id="404" r:id="rId3"/>
    <p:sldId id="457" r:id="rId4"/>
    <p:sldId id="458" r:id="rId5"/>
    <p:sldId id="459" r:id="rId6"/>
    <p:sldId id="460" r:id="rId7"/>
    <p:sldId id="461" r:id="rId8"/>
    <p:sldId id="38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1F1D"/>
    <a:srgbClr val="BBCF0C"/>
    <a:srgbClr val="283337"/>
    <a:srgbClr val="1D1E1B"/>
    <a:srgbClr val="212529"/>
    <a:srgbClr val="193C72"/>
    <a:srgbClr val="1AA4BE"/>
    <a:srgbClr val="9F8456"/>
    <a:srgbClr val="425F8C"/>
    <a:srgbClr val="2E4F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2710" autoAdjust="0"/>
  </p:normalViewPr>
  <p:slideViewPr>
    <p:cSldViewPr snapToGrid="0">
      <p:cViewPr varScale="1">
        <p:scale>
          <a:sx n="111" d="100"/>
          <a:sy n="111" d="100"/>
        </p:scale>
        <p:origin x="654" y="1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472"/>
    </p:cViewPr>
  </p:sorterViewPr>
  <p:notesViewPr>
    <p:cSldViewPr snapToGrid="0">
      <p:cViewPr varScale="1">
        <p:scale>
          <a:sx n="99" d="100"/>
          <a:sy n="99" d="100"/>
        </p:scale>
        <p:origin x="261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C9481-B88C-4AA1-B845-973FA46773F1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68F9F-A7B4-4FC5-B51E-C0D72E0D9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68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0EF36-15B9-42F3-92BB-42886B4DFB4E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B2640-EACE-4EFB-9A40-B0D8432EE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509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1B2640-EACE-4EFB-9A40-B0D8432EE9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64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1B2640-EACE-4EFB-9A40-B0D8432EE9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46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1B2640-EACE-4EFB-9A40-B0D8432EE9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37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1B2640-EACE-4EFB-9A40-B0D8432EE9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80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1B2640-EACE-4EFB-9A40-B0D8432EE9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58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1B2640-EACE-4EFB-9A40-B0D8432EE90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02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1B2640-EACE-4EFB-9A40-B0D8432EE90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1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lőla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>
            <a:extLst>
              <a:ext uri="{FF2B5EF4-FFF2-40B4-BE49-F238E27FC236}">
                <a16:creationId xmlns:a16="http://schemas.microsoft.com/office/drawing/2014/main" id="{60C3DFB0-12A1-489A-BA98-D579925BD41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125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2" name="Kép 11">
            <a:extLst>
              <a:ext uri="{FF2B5EF4-FFF2-40B4-BE49-F238E27FC236}">
                <a16:creationId xmlns:a16="http://schemas.microsoft.com/office/drawing/2014/main" id="{29B869D9-F8B9-49A8-A480-C5F73F2419F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8" r="7048"/>
          <a:stretch/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5050970" y="4247088"/>
            <a:ext cx="7141029" cy="2610912"/>
            <a:chOff x="3218454" y="3577081"/>
            <a:chExt cx="8973546" cy="3280919"/>
          </a:xfrm>
        </p:grpSpPr>
        <p:sp>
          <p:nvSpPr>
            <p:cNvPr id="14" name="Freeform 13"/>
            <p:cNvSpPr/>
            <p:nvPr/>
          </p:nvSpPr>
          <p:spPr>
            <a:xfrm>
              <a:off x="4255488" y="3577081"/>
              <a:ext cx="7936512" cy="3280919"/>
            </a:xfrm>
            <a:custGeom>
              <a:avLst/>
              <a:gdLst>
                <a:gd name="connsiteX0" fmla="*/ 6275205 w 7936512"/>
                <a:gd name="connsiteY0" fmla="*/ 0 h 3280919"/>
                <a:gd name="connsiteX1" fmla="*/ 7936512 w 7936512"/>
                <a:gd name="connsiteY1" fmla="*/ 868595 h 3280919"/>
                <a:gd name="connsiteX2" fmla="*/ 7936512 w 7936512"/>
                <a:gd name="connsiteY2" fmla="*/ 3280919 h 3280919"/>
                <a:gd name="connsiteX3" fmla="*/ 0 w 7936512"/>
                <a:gd name="connsiteY3" fmla="*/ 3280919 h 3280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36512" h="3280919">
                  <a:moveTo>
                    <a:pt x="6275205" y="0"/>
                  </a:moveTo>
                  <a:lnTo>
                    <a:pt x="7936512" y="868595"/>
                  </a:lnTo>
                  <a:lnTo>
                    <a:pt x="7936512" y="3280919"/>
                  </a:lnTo>
                  <a:lnTo>
                    <a:pt x="0" y="328091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Isosceles Triangle 14"/>
            <p:cNvSpPr/>
            <p:nvPr/>
          </p:nvSpPr>
          <p:spPr>
            <a:xfrm>
              <a:off x="3218454" y="5642568"/>
              <a:ext cx="4649359" cy="1215432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itle Placeholder 1">
            <a:extLst>
              <a:ext uri="{FF2B5EF4-FFF2-40B4-BE49-F238E27FC236}">
                <a16:creationId xmlns:a16="http://schemas.microsoft.com/office/drawing/2014/main" id="{8CA02256-C16E-490E-B4EA-BCBB24C2E2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0845" y="2663723"/>
            <a:ext cx="5814203" cy="6020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>
              <a:lnSpc>
                <a:spcPts val="3400"/>
              </a:lnSpc>
              <a:defRPr sz="3600" b="1" spc="-1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MINTA CÍM</a:t>
            </a:r>
          </a:p>
        </p:txBody>
      </p:sp>
      <p:sp>
        <p:nvSpPr>
          <p:cNvPr id="25" name="Szöveg helye 22">
            <a:extLst>
              <a:ext uri="{FF2B5EF4-FFF2-40B4-BE49-F238E27FC236}">
                <a16:creationId xmlns:a16="http://schemas.microsoft.com/office/drawing/2014/main" id="{52891C45-FBD6-41DB-BEBC-18F324A6F0E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35991" y="2578168"/>
            <a:ext cx="4078539" cy="321957"/>
          </a:xfrm>
        </p:spPr>
        <p:txBody>
          <a:bodyPr numCol="1" spcCol="182880" anchor="t"/>
          <a:lstStyle>
            <a:lvl1pPr marL="0" indent="0" algn="l">
              <a:lnSpc>
                <a:spcPts val="2000"/>
              </a:lnSpc>
              <a:spcBef>
                <a:spcPts val="0"/>
              </a:spcBef>
              <a:buFontTx/>
              <a:buNone/>
              <a:defRPr b="1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r>
              <a:rPr lang="en-US" dirty="0"/>
              <a:t>Minta </a:t>
            </a:r>
            <a:r>
              <a:rPr lang="en-US" dirty="0" err="1"/>
              <a:t>alcím</a:t>
            </a:r>
            <a:endParaRPr lang="hu-HU" dirty="0"/>
          </a:p>
        </p:txBody>
      </p:sp>
      <p:sp>
        <p:nvSpPr>
          <p:cNvPr id="26" name="Szöveg helye 22">
            <a:extLst>
              <a:ext uri="{FF2B5EF4-FFF2-40B4-BE49-F238E27FC236}">
                <a16:creationId xmlns:a16="http://schemas.microsoft.com/office/drawing/2014/main" id="{E85469BD-F2D1-40CF-BCA0-F63C5F2F729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35991" y="2927655"/>
            <a:ext cx="4078539" cy="1139596"/>
          </a:xfrm>
        </p:spPr>
        <p:txBody>
          <a:bodyPr numCol="1" spcCol="182880" anchor="t"/>
          <a:lstStyle>
            <a:lvl1pPr marL="0" indent="0" algn="l">
              <a:lnSpc>
                <a:spcPts val="2000"/>
              </a:lnSpc>
              <a:spcBef>
                <a:spcPts val="0"/>
              </a:spcBef>
              <a:buFontTx/>
              <a:buNone/>
              <a:defRPr b="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en-US" dirty="0" err="1"/>
              <a:t>Előadó</a:t>
            </a:r>
            <a:r>
              <a:rPr lang="en-US" dirty="0"/>
              <a:t> neve</a:t>
            </a:r>
          </a:p>
          <a:p>
            <a:pPr lvl="0"/>
            <a:r>
              <a:rPr lang="en-US" dirty="0" err="1"/>
              <a:t>Dátum</a:t>
            </a:r>
            <a:endParaRPr lang="hu-HU" dirty="0"/>
          </a:p>
        </p:txBody>
      </p:sp>
      <p:cxnSp>
        <p:nvCxnSpPr>
          <p:cNvPr id="27" name="Straight Connector 1">
            <a:extLst>
              <a:ext uri="{FF2B5EF4-FFF2-40B4-BE49-F238E27FC236}">
                <a16:creationId xmlns:a16="http://schemas.microsoft.com/office/drawing/2014/main" id="{C2944E41-8681-4CB6-A874-013F9F2F313C}"/>
              </a:ext>
            </a:extLst>
          </p:cNvPr>
          <p:cNvCxnSpPr>
            <a:cxnSpLocks/>
          </p:cNvCxnSpPr>
          <p:nvPr userDrawn="1"/>
        </p:nvCxnSpPr>
        <p:spPr>
          <a:xfrm>
            <a:off x="6550802" y="2663971"/>
            <a:ext cx="0" cy="954580"/>
          </a:xfrm>
          <a:prstGeom prst="line">
            <a:avLst/>
          </a:prstGeom>
          <a:ln w="12700">
            <a:gradFill flip="none" rotWithShape="1">
              <a:gsLst>
                <a:gs pos="52000">
                  <a:srgbClr val="BBCF0C"/>
                </a:gs>
                <a:gs pos="0">
                  <a:srgbClr val="212529">
                    <a:alpha val="0"/>
                  </a:srgb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0028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zekció elválasztó fix ké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>
            <a:extLst>
              <a:ext uri="{FF2B5EF4-FFF2-40B4-BE49-F238E27FC236}">
                <a16:creationId xmlns:a16="http://schemas.microsoft.com/office/drawing/2014/main" id="{60C3DFB0-12A1-489A-BA98-D579925BD41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125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9" name="Kép 18">
            <a:extLst>
              <a:ext uri="{FF2B5EF4-FFF2-40B4-BE49-F238E27FC236}">
                <a16:creationId xmlns:a16="http://schemas.microsoft.com/office/drawing/2014/main" id="{A7C5B914-4D68-4BF6-8A90-86A332861C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4" r="7002"/>
          <a:stretch/>
        </p:blipFill>
        <p:spPr>
          <a:xfrm>
            <a:off x="0" y="3757"/>
            <a:ext cx="12188952" cy="6858000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5050970" y="4247088"/>
            <a:ext cx="7141029" cy="2610912"/>
            <a:chOff x="3218454" y="3577081"/>
            <a:chExt cx="8973546" cy="3280919"/>
          </a:xfrm>
        </p:grpSpPr>
        <p:sp>
          <p:nvSpPr>
            <p:cNvPr id="14" name="Freeform 13"/>
            <p:cNvSpPr/>
            <p:nvPr/>
          </p:nvSpPr>
          <p:spPr>
            <a:xfrm>
              <a:off x="4255488" y="3577081"/>
              <a:ext cx="7936512" cy="3280919"/>
            </a:xfrm>
            <a:custGeom>
              <a:avLst/>
              <a:gdLst>
                <a:gd name="connsiteX0" fmla="*/ 6275205 w 7936512"/>
                <a:gd name="connsiteY0" fmla="*/ 0 h 3280919"/>
                <a:gd name="connsiteX1" fmla="*/ 7936512 w 7936512"/>
                <a:gd name="connsiteY1" fmla="*/ 868595 h 3280919"/>
                <a:gd name="connsiteX2" fmla="*/ 7936512 w 7936512"/>
                <a:gd name="connsiteY2" fmla="*/ 3280919 h 3280919"/>
                <a:gd name="connsiteX3" fmla="*/ 0 w 7936512"/>
                <a:gd name="connsiteY3" fmla="*/ 3280919 h 3280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36512" h="3280919">
                  <a:moveTo>
                    <a:pt x="6275205" y="0"/>
                  </a:moveTo>
                  <a:lnTo>
                    <a:pt x="7936512" y="868595"/>
                  </a:lnTo>
                  <a:lnTo>
                    <a:pt x="7936512" y="3280919"/>
                  </a:lnTo>
                  <a:lnTo>
                    <a:pt x="0" y="328091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Isosceles Triangle 14"/>
            <p:cNvSpPr/>
            <p:nvPr/>
          </p:nvSpPr>
          <p:spPr>
            <a:xfrm>
              <a:off x="3218454" y="5642568"/>
              <a:ext cx="4649359" cy="1215432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B8B0AFD7-637F-47ED-BFE6-8EAC58BF93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3394" y="2823215"/>
            <a:ext cx="12195393" cy="602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400" spc="-1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SZEKCIÓ ELVÁLASZTÓ CÍME</a:t>
            </a:r>
          </a:p>
        </p:txBody>
      </p:sp>
      <p:pic>
        <p:nvPicPr>
          <p:cNvPr id="16" name="Kép 15">
            <a:extLst>
              <a:ext uri="{FF2B5EF4-FFF2-40B4-BE49-F238E27FC236}">
                <a16:creationId xmlns:a16="http://schemas.microsoft.com/office/drawing/2014/main" id="{F3DF5027-EDF5-423B-9161-EEAFE631B1B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6898" y="5416265"/>
            <a:ext cx="2354016" cy="83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98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zekció elválasztó kép választható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>
            <a:extLst>
              <a:ext uri="{FF2B5EF4-FFF2-40B4-BE49-F238E27FC236}">
                <a16:creationId xmlns:a16="http://schemas.microsoft.com/office/drawing/2014/main" id="{60C3DFB0-12A1-489A-BA98-D579925BD41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125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7" name="Kép 16">
            <a:extLst>
              <a:ext uri="{FF2B5EF4-FFF2-40B4-BE49-F238E27FC236}">
                <a16:creationId xmlns:a16="http://schemas.microsoft.com/office/drawing/2014/main" id="{00E563CF-FC05-4BF1-A3A5-CC59733ABC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8" r="7048"/>
          <a:stretch/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5050971" y="4247088"/>
            <a:ext cx="7141029" cy="2610912"/>
            <a:chOff x="3218454" y="3577081"/>
            <a:chExt cx="8973546" cy="3280919"/>
          </a:xfrm>
        </p:grpSpPr>
        <p:sp>
          <p:nvSpPr>
            <p:cNvPr id="14" name="Freeform 13"/>
            <p:cNvSpPr/>
            <p:nvPr/>
          </p:nvSpPr>
          <p:spPr>
            <a:xfrm>
              <a:off x="4255488" y="3577081"/>
              <a:ext cx="7936512" cy="3280919"/>
            </a:xfrm>
            <a:custGeom>
              <a:avLst/>
              <a:gdLst>
                <a:gd name="connsiteX0" fmla="*/ 6275205 w 7936512"/>
                <a:gd name="connsiteY0" fmla="*/ 0 h 3280919"/>
                <a:gd name="connsiteX1" fmla="*/ 7936512 w 7936512"/>
                <a:gd name="connsiteY1" fmla="*/ 868595 h 3280919"/>
                <a:gd name="connsiteX2" fmla="*/ 7936512 w 7936512"/>
                <a:gd name="connsiteY2" fmla="*/ 3280919 h 3280919"/>
                <a:gd name="connsiteX3" fmla="*/ 0 w 7936512"/>
                <a:gd name="connsiteY3" fmla="*/ 3280919 h 3280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36512" h="3280919">
                  <a:moveTo>
                    <a:pt x="6275205" y="0"/>
                  </a:moveTo>
                  <a:lnTo>
                    <a:pt x="7936512" y="868595"/>
                  </a:lnTo>
                  <a:lnTo>
                    <a:pt x="7936512" y="3280919"/>
                  </a:lnTo>
                  <a:lnTo>
                    <a:pt x="0" y="328091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Isosceles Triangle 14"/>
            <p:cNvSpPr/>
            <p:nvPr/>
          </p:nvSpPr>
          <p:spPr>
            <a:xfrm>
              <a:off x="3218454" y="5642568"/>
              <a:ext cx="4649359" cy="1215432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itle Placeholder 1">
            <a:extLst>
              <a:ext uri="{FF2B5EF4-FFF2-40B4-BE49-F238E27FC236}">
                <a16:creationId xmlns:a16="http://schemas.microsoft.com/office/drawing/2014/main" id="{36E3971B-52F3-42BC-9BE0-B2329DCCD3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3394" y="2823215"/>
            <a:ext cx="12195393" cy="602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400" spc="-1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SZEKCIÓ ELVÁLASZTÓ CÍME</a:t>
            </a:r>
          </a:p>
        </p:txBody>
      </p:sp>
      <p:pic>
        <p:nvPicPr>
          <p:cNvPr id="18" name="Kép 17">
            <a:extLst>
              <a:ext uri="{FF2B5EF4-FFF2-40B4-BE49-F238E27FC236}">
                <a16:creationId xmlns:a16="http://schemas.microsoft.com/office/drawing/2014/main" id="{36BB5B0A-F8DB-4733-9B44-5678C722843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6898" y="5416265"/>
            <a:ext cx="2354016" cy="83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805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A292794A-5EEC-4E4E-BB98-A2FBEA6736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3394" y="352952"/>
            <a:ext cx="12195393" cy="602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400" spc="-150">
                <a:solidFill>
                  <a:srgbClr val="21252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86627C8B-F472-4FD4-8606-44E5D454903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79231" y="6030913"/>
            <a:ext cx="11312768" cy="827087"/>
          </a:xfrm>
        </p:spPr>
        <p:txBody>
          <a:bodyPr anchor="ctr"/>
          <a:lstStyle>
            <a:lvl1pPr marL="0" indent="0" algn="l">
              <a:lnSpc>
                <a:spcPts val="2000"/>
              </a:lnSpc>
              <a:spcBef>
                <a:spcPts val="0"/>
              </a:spcBef>
              <a:buFontTx/>
              <a:buNone/>
              <a:defRPr sz="1800" spc="0">
                <a:solidFill>
                  <a:srgbClr val="1D1E1B"/>
                </a:solidFill>
                <a:latin typeface="BigNoodleTitling" panose="02000708030402040100" pitchFamily="2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err="1"/>
              <a:t>mintaszöveg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0147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ztott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A292794A-5EEC-4E4E-BB98-A2FBEA6736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3394" y="352952"/>
            <a:ext cx="5814203" cy="6020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3600" b="1" spc="-150">
                <a:solidFill>
                  <a:srgbClr val="212529"/>
                </a:solidFill>
              </a:defRPr>
            </a:lvl1pPr>
          </a:lstStyle>
          <a:p>
            <a:r>
              <a:rPr lang="en-US" dirty="0"/>
              <a:t>CÍM</a:t>
            </a:r>
          </a:p>
        </p:txBody>
      </p:sp>
      <p:sp>
        <p:nvSpPr>
          <p:cNvPr id="20" name="Szöveg helye 22">
            <a:extLst>
              <a:ext uri="{FF2B5EF4-FFF2-40B4-BE49-F238E27FC236}">
                <a16:creationId xmlns:a16="http://schemas.microsoft.com/office/drawing/2014/main" id="{ED9E51E1-DB3C-4089-8B9B-4D6321E5E0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29808" y="347864"/>
            <a:ext cx="4982764" cy="592738"/>
          </a:xfrm>
        </p:spPr>
        <p:txBody>
          <a:bodyPr numCol="1" spcCol="182880"/>
          <a:lstStyle>
            <a:lvl1pPr marL="0" indent="0" algn="l">
              <a:lnSpc>
                <a:spcPts val="1600"/>
              </a:lnSpc>
              <a:spcBef>
                <a:spcPts val="0"/>
              </a:spcBef>
              <a:buFontTx/>
              <a:buNone/>
              <a:defRPr>
                <a:solidFill>
                  <a:srgbClr val="212529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en-US" dirty="0"/>
              <a:t>Minta </a:t>
            </a:r>
            <a:r>
              <a:rPr lang="en-US" dirty="0" err="1"/>
              <a:t>cím</a:t>
            </a:r>
            <a:r>
              <a:rPr lang="en-US" dirty="0"/>
              <a:t> </a:t>
            </a:r>
            <a:r>
              <a:rPr lang="en-US" dirty="0" err="1"/>
              <a:t>sor</a:t>
            </a:r>
            <a:r>
              <a:rPr lang="en-US" dirty="0"/>
              <a:t> 1…</a:t>
            </a:r>
          </a:p>
          <a:p>
            <a:pPr lvl="0"/>
            <a:r>
              <a:rPr lang="en-US" dirty="0"/>
              <a:t>Minta </a:t>
            </a:r>
            <a:r>
              <a:rPr lang="en-US" dirty="0" err="1"/>
              <a:t>cím</a:t>
            </a:r>
            <a:r>
              <a:rPr lang="en-US" dirty="0"/>
              <a:t> </a:t>
            </a:r>
            <a:r>
              <a:rPr lang="en-US" dirty="0" err="1"/>
              <a:t>sor</a:t>
            </a:r>
            <a:r>
              <a:rPr lang="en-US" dirty="0"/>
              <a:t> 2…</a:t>
            </a:r>
            <a:endParaRPr lang="hu-HU" dirty="0"/>
          </a:p>
        </p:txBody>
      </p:sp>
      <p:sp>
        <p:nvSpPr>
          <p:cNvPr id="7" name="Szöveg helye 5">
            <a:extLst>
              <a:ext uri="{FF2B5EF4-FFF2-40B4-BE49-F238E27FC236}">
                <a16:creationId xmlns:a16="http://schemas.microsoft.com/office/drawing/2014/main" id="{E558B6CF-486C-4952-80FD-84B3C011418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79231" y="6030913"/>
            <a:ext cx="11312768" cy="827087"/>
          </a:xfrm>
        </p:spPr>
        <p:txBody>
          <a:bodyPr anchor="ctr"/>
          <a:lstStyle>
            <a:lvl1pPr marL="0" indent="0" algn="l">
              <a:lnSpc>
                <a:spcPts val="2000"/>
              </a:lnSpc>
              <a:spcBef>
                <a:spcPts val="0"/>
              </a:spcBef>
              <a:buFontTx/>
              <a:buNone/>
              <a:defRPr sz="1800" spc="0">
                <a:solidFill>
                  <a:srgbClr val="1D1E1B"/>
                </a:solidFill>
                <a:latin typeface="BigNoodleTitling" panose="02000708030402040100" pitchFamily="2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err="1"/>
              <a:t>mintaszöveg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6337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sak cí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A292794A-5EEC-4E4E-BB98-A2FBEA6736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3394" y="352952"/>
            <a:ext cx="12195393" cy="602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400" spc="-150">
                <a:solidFill>
                  <a:srgbClr val="21252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CAAD6C67-1117-413D-A921-02EA3ACDC5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37" y="6206939"/>
            <a:ext cx="1229825" cy="498201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D3113B92-2C2F-4EF8-B1A4-475E5752072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850" y="6206939"/>
            <a:ext cx="1229825" cy="498201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CC19E213-02F9-453D-B2D5-6AE5FE6034F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597" y="6206939"/>
            <a:ext cx="1229825" cy="498201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B76F1257-505D-4740-9D67-F9FD7DF44F6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097" y="6235108"/>
            <a:ext cx="1090747" cy="441861"/>
          </a:xfrm>
          <a:prstGeom prst="rect">
            <a:avLst/>
          </a:prstGeom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id="{89180A9F-DC5B-438E-8261-07588E34CD8C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048" y="6206939"/>
            <a:ext cx="1229825" cy="498201"/>
          </a:xfrm>
          <a:prstGeom prst="rect">
            <a:avLst/>
          </a:prstGeom>
        </p:spPr>
      </p:pic>
      <p:pic>
        <p:nvPicPr>
          <p:cNvPr id="11" name="Kép 10">
            <a:extLst>
              <a:ext uri="{FF2B5EF4-FFF2-40B4-BE49-F238E27FC236}">
                <a16:creationId xmlns:a16="http://schemas.microsoft.com/office/drawing/2014/main" id="{33D50FBF-D418-4155-8882-A0FDA4000AA5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242" y="6235108"/>
            <a:ext cx="1090747" cy="441861"/>
          </a:xfrm>
          <a:prstGeom prst="rect">
            <a:avLst/>
          </a:prstGeom>
        </p:spPr>
      </p:pic>
      <p:pic>
        <p:nvPicPr>
          <p:cNvPr id="12" name="Kép 11">
            <a:extLst>
              <a:ext uri="{FF2B5EF4-FFF2-40B4-BE49-F238E27FC236}">
                <a16:creationId xmlns:a16="http://schemas.microsoft.com/office/drawing/2014/main" id="{D662460A-BFD5-46BE-95F9-B4FBD21152B2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379" y="6206939"/>
            <a:ext cx="1229825" cy="498201"/>
          </a:xfrm>
          <a:prstGeom prst="rect">
            <a:avLst/>
          </a:prstGeom>
        </p:spPr>
      </p:pic>
      <p:pic>
        <p:nvPicPr>
          <p:cNvPr id="13" name="Kép 12" descr="A képen szöveg látható&#10;&#10;Automatikusan generált leírás">
            <a:extLst>
              <a:ext uri="{FF2B5EF4-FFF2-40B4-BE49-F238E27FC236}">
                <a16:creationId xmlns:a16="http://schemas.microsoft.com/office/drawing/2014/main" id="{3A798AE4-0E59-46B7-A29E-0E4BE975E2C6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838" y="6206937"/>
            <a:ext cx="1229825" cy="498201"/>
          </a:xfrm>
          <a:prstGeom prst="rect">
            <a:avLst/>
          </a:prstGeom>
        </p:spPr>
      </p:pic>
      <p:pic>
        <p:nvPicPr>
          <p:cNvPr id="14" name="Kép 13">
            <a:extLst>
              <a:ext uri="{FF2B5EF4-FFF2-40B4-BE49-F238E27FC236}">
                <a16:creationId xmlns:a16="http://schemas.microsoft.com/office/drawing/2014/main" id="{0F80A506-12F0-4E35-A9D0-D7076399C866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10" y="6195660"/>
            <a:ext cx="1229825" cy="498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03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Oszto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églalap 80">
            <a:extLst>
              <a:ext uri="{FF2B5EF4-FFF2-40B4-BE49-F238E27FC236}">
                <a16:creationId xmlns:a16="http://schemas.microsoft.com/office/drawing/2014/main" id="{03A32993-DBB5-4A44-B538-C65990EECCDB}"/>
              </a:ext>
            </a:extLst>
          </p:cNvPr>
          <p:cNvSpPr/>
          <p:nvPr userDrawn="1"/>
        </p:nvSpPr>
        <p:spPr>
          <a:xfrm>
            <a:off x="4680512" y="0"/>
            <a:ext cx="7511488" cy="6858000"/>
          </a:xfrm>
          <a:prstGeom prst="rect">
            <a:avLst/>
          </a:prstGeom>
          <a:solidFill>
            <a:srgbClr val="2125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Kép helye 6">
            <a:extLst>
              <a:ext uri="{FF2B5EF4-FFF2-40B4-BE49-F238E27FC236}">
                <a16:creationId xmlns:a16="http://schemas.microsoft.com/office/drawing/2014/main" id="{E3D88536-FF4D-410A-8CC0-0BE35958F20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679950" y="0"/>
            <a:ext cx="7512050" cy="6858000"/>
          </a:xfrm>
        </p:spPr>
        <p:txBody>
          <a:bodyPr/>
          <a:lstStyle>
            <a:lvl1pPr>
              <a:defRPr>
                <a:solidFill>
                  <a:srgbClr val="212529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83" name="Téglalap 82">
            <a:extLst>
              <a:ext uri="{FF2B5EF4-FFF2-40B4-BE49-F238E27FC236}">
                <a16:creationId xmlns:a16="http://schemas.microsoft.com/office/drawing/2014/main" id="{8649D6A2-8585-4760-B203-9B060BF0ECE6}"/>
              </a:ext>
            </a:extLst>
          </p:cNvPr>
          <p:cNvSpPr/>
          <p:nvPr userDrawn="1"/>
        </p:nvSpPr>
        <p:spPr>
          <a:xfrm>
            <a:off x="-1" y="0"/>
            <a:ext cx="468052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000" dirty="0">
              <a:solidFill>
                <a:srgbClr val="193C72"/>
              </a:solidFill>
              <a:latin typeface="Poppins" panose="02000000000000000000" pitchFamily="2" charset="0"/>
              <a:cs typeface="Poppins" panose="02000000000000000000" pitchFamily="2" charset="0"/>
            </a:endParaRP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816C0ACD-7513-4AF3-BBEE-ED86B0D35B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113" y="1972648"/>
            <a:ext cx="4643437" cy="91122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spc="-150">
                <a:solidFill>
                  <a:srgbClr val="212529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MINTA CÍM..</a:t>
            </a:r>
            <a:endParaRPr lang="hu-HU" dirty="0"/>
          </a:p>
        </p:txBody>
      </p:sp>
      <p:sp>
        <p:nvSpPr>
          <p:cNvPr id="149" name="Szöveg helye 22">
            <a:extLst>
              <a:ext uri="{FF2B5EF4-FFF2-40B4-BE49-F238E27FC236}">
                <a16:creationId xmlns:a16="http://schemas.microsoft.com/office/drawing/2014/main" id="{BDF771CC-F736-493D-B11E-566003DB031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-10417" y="3079646"/>
            <a:ext cx="4675839" cy="2160083"/>
          </a:xfrm>
        </p:spPr>
        <p:txBody>
          <a:bodyPr numCol="1" spcCol="182880"/>
          <a:lstStyle>
            <a:lvl1pPr marL="0" indent="0" algn="ctr">
              <a:lnSpc>
                <a:spcPts val="2000"/>
              </a:lnSpc>
              <a:spcBef>
                <a:spcPts val="0"/>
              </a:spcBef>
              <a:buFontTx/>
              <a:buNone/>
              <a:defRPr>
                <a:solidFill>
                  <a:srgbClr val="212529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en-US" dirty="0" err="1"/>
              <a:t>minta</a:t>
            </a:r>
            <a:r>
              <a:rPr lang="en-US" dirty="0"/>
              <a:t> </a:t>
            </a:r>
            <a:r>
              <a:rPr lang="en-US" dirty="0" err="1"/>
              <a:t>szöveg</a:t>
            </a:r>
            <a:r>
              <a:rPr lang="en-US" dirty="0"/>
              <a:t>…</a:t>
            </a:r>
            <a:endParaRPr lang="hu-HU" dirty="0"/>
          </a:p>
        </p:txBody>
      </p:sp>
      <p:sp>
        <p:nvSpPr>
          <p:cNvPr id="151" name="Szöveg helye 22">
            <a:extLst>
              <a:ext uri="{FF2B5EF4-FFF2-40B4-BE49-F238E27FC236}">
                <a16:creationId xmlns:a16="http://schemas.microsoft.com/office/drawing/2014/main" id="{1E2C22BB-0AD0-45C0-85F9-908EE2CA2E3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06370" y="779042"/>
            <a:ext cx="7474518" cy="1002152"/>
          </a:xfrm>
        </p:spPr>
        <p:txBody>
          <a:bodyPr numCol="1" spcCol="182880" anchor="ctr"/>
          <a:lstStyle>
            <a:lvl1pPr marL="0" indent="0" algn="ctr">
              <a:lnSpc>
                <a:spcPts val="2000"/>
              </a:lnSpc>
              <a:spcBef>
                <a:spcPts val="0"/>
              </a:spcBef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en-US" dirty="0" err="1"/>
              <a:t>minta</a:t>
            </a:r>
            <a:r>
              <a:rPr lang="en-US" dirty="0"/>
              <a:t> </a:t>
            </a:r>
            <a:r>
              <a:rPr lang="en-US" dirty="0" err="1"/>
              <a:t>szöveg</a:t>
            </a:r>
            <a:r>
              <a:rPr lang="en-US" dirty="0"/>
              <a:t>…</a:t>
            </a:r>
            <a:endParaRPr lang="hu-HU" dirty="0"/>
          </a:p>
        </p:txBody>
      </p:sp>
      <p:sp>
        <p:nvSpPr>
          <p:cNvPr id="146" name="Háromszög 145">
            <a:extLst>
              <a:ext uri="{FF2B5EF4-FFF2-40B4-BE49-F238E27FC236}">
                <a16:creationId xmlns:a16="http://schemas.microsoft.com/office/drawing/2014/main" id="{5D0B5C64-17BC-498C-A4FE-0C5F62CD1AF5}"/>
              </a:ext>
            </a:extLst>
          </p:cNvPr>
          <p:cNvSpPr/>
          <p:nvPr userDrawn="1"/>
        </p:nvSpPr>
        <p:spPr>
          <a:xfrm rot="5400000">
            <a:off x="4583649" y="3178666"/>
            <a:ext cx="328642" cy="148962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A7BA4772-9149-4530-89A6-3F84FFC3FB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9109" y="6069415"/>
            <a:ext cx="1426030" cy="503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68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lköszönő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églalap 16">
            <a:extLst>
              <a:ext uri="{FF2B5EF4-FFF2-40B4-BE49-F238E27FC236}">
                <a16:creationId xmlns:a16="http://schemas.microsoft.com/office/drawing/2014/main" id="{CA23AE33-B951-4D8A-86FF-4702ED0665C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125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6" name="Kép 15">
            <a:extLst>
              <a:ext uri="{FF2B5EF4-FFF2-40B4-BE49-F238E27FC236}">
                <a16:creationId xmlns:a16="http://schemas.microsoft.com/office/drawing/2014/main" id="{194FBEF2-07C9-4B38-81B3-867040477A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4" r="7002"/>
          <a:stretch/>
        </p:blipFill>
        <p:spPr>
          <a:xfrm>
            <a:off x="0" y="3757"/>
            <a:ext cx="12188952" cy="6858000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5050970" y="4247088"/>
            <a:ext cx="7141029" cy="2610912"/>
            <a:chOff x="3218454" y="3577081"/>
            <a:chExt cx="8973546" cy="3280919"/>
          </a:xfrm>
        </p:grpSpPr>
        <p:sp>
          <p:nvSpPr>
            <p:cNvPr id="14" name="Freeform 13"/>
            <p:cNvSpPr/>
            <p:nvPr/>
          </p:nvSpPr>
          <p:spPr>
            <a:xfrm>
              <a:off x="4255488" y="3577081"/>
              <a:ext cx="7936512" cy="3280919"/>
            </a:xfrm>
            <a:custGeom>
              <a:avLst/>
              <a:gdLst>
                <a:gd name="connsiteX0" fmla="*/ 6275205 w 7936512"/>
                <a:gd name="connsiteY0" fmla="*/ 0 h 3280919"/>
                <a:gd name="connsiteX1" fmla="*/ 7936512 w 7936512"/>
                <a:gd name="connsiteY1" fmla="*/ 868595 h 3280919"/>
                <a:gd name="connsiteX2" fmla="*/ 7936512 w 7936512"/>
                <a:gd name="connsiteY2" fmla="*/ 3280919 h 3280919"/>
                <a:gd name="connsiteX3" fmla="*/ 0 w 7936512"/>
                <a:gd name="connsiteY3" fmla="*/ 3280919 h 3280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36512" h="3280919">
                  <a:moveTo>
                    <a:pt x="6275205" y="0"/>
                  </a:moveTo>
                  <a:lnTo>
                    <a:pt x="7936512" y="868595"/>
                  </a:lnTo>
                  <a:lnTo>
                    <a:pt x="7936512" y="3280919"/>
                  </a:lnTo>
                  <a:lnTo>
                    <a:pt x="0" y="328091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Isosceles Triangle 14"/>
            <p:cNvSpPr/>
            <p:nvPr/>
          </p:nvSpPr>
          <p:spPr>
            <a:xfrm>
              <a:off x="3218454" y="5642568"/>
              <a:ext cx="4649359" cy="1215432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itle Placeholder 1">
            <a:extLst>
              <a:ext uri="{FF2B5EF4-FFF2-40B4-BE49-F238E27FC236}">
                <a16:creationId xmlns:a16="http://schemas.microsoft.com/office/drawing/2014/main" id="{8CA02256-C16E-490E-B4EA-BCBB24C2E2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0395" y="2236337"/>
            <a:ext cx="5312800" cy="6020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>
              <a:lnSpc>
                <a:spcPts val="3400"/>
              </a:lnSpc>
              <a:defRPr sz="3600" b="1" spc="-1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ELKÖSZÖNŐ CÍM..</a:t>
            </a:r>
          </a:p>
        </p:txBody>
      </p:sp>
      <p:sp>
        <p:nvSpPr>
          <p:cNvPr id="26" name="Szöveg helye 22">
            <a:extLst>
              <a:ext uri="{FF2B5EF4-FFF2-40B4-BE49-F238E27FC236}">
                <a16:creationId xmlns:a16="http://schemas.microsoft.com/office/drawing/2014/main" id="{E85469BD-F2D1-40CF-BCA0-F63C5F2F729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16536" y="3465503"/>
            <a:ext cx="4078539" cy="778612"/>
          </a:xfrm>
        </p:spPr>
        <p:txBody>
          <a:bodyPr numCol="1" spcCol="182880" anchor="t"/>
          <a:lstStyle>
            <a:lvl1pPr marL="0" indent="0" algn="l">
              <a:lnSpc>
                <a:spcPts val="2000"/>
              </a:lnSpc>
              <a:spcBef>
                <a:spcPts val="0"/>
              </a:spcBef>
              <a:buFontTx/>
              <a:buNone/>
              <a:defRPr b="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en-US" dirty="0" err="1"/>
              <a:t>kapcsolati</a:t>
            </a:r>
            <a:r>
              <a:rPr lang="en-US" dirty="0"/>
              <a:t> </a:t>
            </a:r>
            <a:r>
              <a:rPr lang="en-US" dirty="0" err="1"/>
              <a:t>adatok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(e-mail, </a:t>
            </a:r>
            <a:r>
              <a:rPr lang="en-US" dirty="0" err="1"/>
              <a:t>telefon</a:t>
            </a:r>
            <a:r>
              <a:rPr lang="en-US" dirty="0"/>
              <a:t>, web)</a:t>
            </a:r>
          </a:p>
        </p:txBody>
      </p:sp>
      <p:cxnSp>
        <p:nvCxnSpPr>
          <p:cNvPr id="34" name="Straight Connector 1">
            <a:extLst>
              <a:ext uri="{FF2B5EF4-FFF2-40B4-BE49-F238E27FC236}">
                <a16:creationId xmlns:a16="http://schemas.microsoft.com/office/drawing/2014/main" id="{151E3D44-39D4-4F3C-A0F8-CA936A6C072D}"/>
              </a:ext>
            </a:extLst>
          </p:cNvPr>
          <p:cNvCxnSpPr>
            <a:cxnSpLocks/>
          </p:cNvCxnSpPr>
          <p:nvPr userDrawn="1"/>
        </p:nvCxnSpPr>
        <p:spPr>
          <a:xfrm>
            <a:off x="5830431" y="2233120"/>
            <a:ext cx="0" cy="2235767"/>
          </a:xfrm>
          <a:prstGeom prst="line">
            <a:avLst/>
          </a:prstGeom>
          <a:ln w="12700">
            <a:gradFill flip="none" rotWithShape="1">
              <a:gsLst>
                <a:gs pos="67000">
                  <a:srgbClr val="BBCF0C"/>
                </a:gs>
                <a:gs pos="10000">
                  <a:srgbClr val="1D1E1B">
                    <a:alpha val="0"/>
                  </a:srgb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zöveg helye 22">
            <a:extLst>
              <a:ext uri="{FF2B5EF4-FFF2-40B4-BE49-F238E27FC236}">
                <a16:creationId xmlns:a16="http://schemas.microsoft.com/office/drawing/2014/main" id="{D2D441BC-D3CA-409B-9DCD-5D107C857DB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46677" y="2190642"/>
            <a:ext cx="4078539" cy="413749"/>
          </a:xfrm>
        </p:spPr>
        <p:txBody>
          <a:bodyPr numCol="1" spcCol="182880" anchor="t"/>
          <a:lstStyle>
            <a:lvl1pPr marL="0" indent="0" algn="l">
              <a:lnSpc>
                <a:spcPts val="2000"/>
              </a:lnSpc>
              <a:spcBef>
                <a:spcPts val="0"/>
              </a:spcBef>
              <a:buFontTx/>
              <a:buNone/>
              <a:defRPr b="1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en-US" dirty="0"/>
              <a:t>Call-To-Action</a:t>
            </a:r>
            <a:endParaRPr lang="hu-HU" dirty="0"/>
          </a:p>
        </p:txBody>
      </p:sp>
      <p:sp>
        <p:nvSpPr>
          <p:cNvPr id="40" name="Szöveg helye 22">
            <a:extLst>
              <a:ext uri="{FF2B5EF4-FFF2-40B4-BE49-F238E27FC236}">
                <a16:creationId xmlns:a16="http://schemas.microsoft.com/office/drawing/2014/main" id="{EED51311-4046-4732-9022-2918460876E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046676" y="2731955"/>
            <a:ext cx="4078539" cy="355059"/>
          </a:xfrm>
        </p:spPr>
        <p:txBody>
          <a:bodyPr numCol="1" spcCol="182880" anchor="t"/>
          <a:lstStyle>
            <a:lvl1pPr marL="0" indent="0" algn="l">
              <a:lnSpc>
                <a:spcPts val="2000"/>
              </a:lnSpc>
              <a:spcBef>
                <a:spcPts val="0"/>
              </a:spcBef>
              <a:buFontTx/>
              <a:buNone/>
              <a:defRPr b="1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en-US" dirty="0" err="1"/>
              <a:t>Név</a:t>
            </a:r>
            <a:r>
              <a:rPr lang="en-US" dirty="0"/>
              <a:t>…</a:t>
            </a:r>
            <a:endParaRPr lang="hu-HU" dirty="0"/>
          </a:p>
        </p:txBody>
      </p:sp>
      <p:sp>
        <p:nvSpPr>
          <p:cNvPr id="41" name="Szöveg helye 22">
            <a:extLst>
              <a:ext uri="{FF2B5EF4-FFF2-40B4-BE49-F238E27FC236}">
                <a16:creationId xmlns:a16="http://schemas.microsoft.com/office/drawing/2014/main" id="{22660086-80FE-4028-B3C4-59C4F2A426A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46675" y="2968403"/>
            <a:ext cx="4078539" cy="413749"/>
          </a:xfrm>
        </p:spPr>
        <p:txBody>
          <a:bodyPr numCol="1" spcCol="182880" anchor="t"/>
          <a:lstStyle>
            <a:lvl1pPr marL="0" indent="0" algn="l">
              <a:lnSpc>
                <a:spcPts val="2000"/>
              </a:lnSpc>
              <a:spcBef>
                <a:spcPts val="0"/>
              </a:spcBef>
              <a:buFontTx/>
              <a:buNone/>
              <a:defRPr b="0" i="1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en-US" dirty="0" err="1"/>
              <a:t>besztás</a:t>
            </a:r>
            <a:r>
              <a:rPr lang="en-US" dirty="0"/>
              <a:t>…</a:t>
            </a:r>
            <a:endParaRPr lang="hu-HU" dirty="0"/>
          </a:p>
        </p:txBody>
      </p:sp>
      <p:pic>
        <p:nvPicPr>
          <p:cNvPr id="19" name="Kép 18">
            <a:extLst>
              <a:ext uri="{FF2B5EF4-FFF2-40B4-BE49-F238E27FC236}">
                <a16:creationId xmlns:a16="http://schemas.microsoft.com/office/drawing/2014/main" id="{969478AE-57AB-46E6-85E4-B2A444BDBB6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6898" y="5416265"/>
            <a:ext cx="2354016" cy="83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067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datla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8"/>
          <p:cNvSpPr>
            <a:spLocks noGrp="1"/>
          </p:cNvSpPr>
          <p:nvPr>
            <p:ph type="pic" sz="quarter" idx="15"/>
          </p:nvPr>
        </p:nvSpPr>
        <p:spPr>
          <a:xfrm>
            <a:off x="756138" y="1151793"/>
            <a:ext cx="1143186" cy="1113617"/>
          </a:xfrm>
          <a:prstGeom prst="ellipse">
            <a:avLst/>
          </a:prstGeom>
          <a:noFill/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27E62A2C-08D2-4CB7-8383-99C53E9FE1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7989" y="1079193"/>
            <a:ext cx="4096718" cy="544693"/>
          </a:xfrm>
        </p:spPr>
        <p:txBody>
          <a:bodyPr anchor="b">
            <a:noAutofit/>
          </a:bodyPr>
          <a:lstStyle>
            <a:lvl1pPr algn="l">
              <a:defRPr sz="1800" b="0" spc="-150">
                <a:solidFill>
                  <a:srgbClr val="212529"/>
                </a:solidFill>
              </a:defRPr>
            </a:lvl1pPr>
          </a:lstStyle>
          <a:p>
            <a:r>
              <a:rPr lang="en-US" dirty="0"/>
              <a:t>VEZETÉKNÉV</a:t>
            </a:r>
            <a:r>
              <a:rPr lang="hu-HU" dirty="0"/>
              <a:t> </a:t>
            </a:r>
            <a:r>
              <a:rPr lang="en-US" dirty="0"/>
              <a:t>KERESZTNÉV</a:t>
            </a:r>
            <a:endParaRPr lang="hu-HU" dirty="0"/>
          </a:p>
        </p:txBody>
      </p:sp>
      <p:sp>
        <p:nvSpPr>
          <p:cNvPr id="19" name="Szöveg helye 18">
            <a:extLst>
              <a:ext uri="{FF2B5EF4-FFF2-40B4-BE49-F238E27FC236}">
                <a16:creationId xmlns:a16="http://schemas.microsoft.com/office/drawing/2014/main" id="{090BFF8F-A1B4-45C6-AD12-F6E742D2546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067988" y="1575998"/>
            <a:ext cx="4096719" cy="38446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 i="1">
                <a:ln>
                  <a:noFill/>
                </a:ln>
                <a:solidFill>
                  <a:srgbClr val="BBCF0C"/>
                </a:solidFill>
              </a:defRPr>
            </a:lvl1pPr>
            <a:lvl2pPr marL="457200" indent="0">
              <a:buFontTx/>
              <a:buNone/>
              <a:defRPr sz="1600" i="1">
                <a:solidFill>
                  <a:srgbClr val="9F8456"/>
                </a:solidFill>
              </a:defRPr>
            </a:lvl2pPr>
            <a:lvl3pPr marL="914400" indent="0">
              <a:buFontTx/>
              <a:buNone/>
              <a:defRPr sz="1600" i="1">
                <a:solidFill>
                  <a:srgbClr val="9F8456"/>
                </a:solidFill>
              </a:defRPr>
            </a:lvl3pPr>
            <a:lvl4pPr marL="1371600" indent="0">
              <a:buFontTx/>
              <a:buNone/>
              <a:defRPr sz="1600" i="1">
                <a:solidFill>
                  <a:srgbClr val="9F8456"/>
                </a:solidFill>
              </a:defRPr>
            </a:lvl4pPr>
            <a:lvl5pPr marL="1828800" indent="0">
              <a:buFontTx/>
              <a:buNone/>
              <a:defRPr sz="1600" i="1">
                <a:solidFill>
                  <a:srgbClr val="9F8456"/>
                </a:solidFill>
              </a:defRPr>
            </a:lvl5pPr>
          </a:lstStyle>
          <a:p>
            <a:pPr lvl="0"/>
            <a:r>
              <a:rPr lang="en-US" dirty="0" err="1"/>
              <a:t>beosztás</a:t>
            </a:r>
            <a:endParaRPr lang="hu-HU" dirty="0"/>
          </a:p>
        </p:txBody>
      </p:sp>
      <p:sp>
        <p:nvSpPr>
          <p:cNvPr id="21" name="Szöveg helye 20">
            <a:extLst>
              <a:ext uri="{FF2B5EF4-FFF2-40B4-BE49-F238E27FC236}">
                <a16:creationId xmlns:a16="http://schemas.microsoft.com/office/drawing/2014/main" id="{817DCCEF-9FA6-4BEE-99C5-D3AC43B55A7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68214" y="2610774"/>
            <a:ext cx="5301763" cy="26535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 b="0">
                <a:solidFill>
                  <a:srgbClr val="212529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err="1"/>
              <a:t>Bemutatkozó</a:t>
            </a:r>
            <a:r>
              <a:rPr lang="en-US" dirty="0"/>
              <a:t> </a:t>
            </a:r>
            <a:r>
              <a:rPr lang="en-US" dirty="0" err="1"/>
              <a:t>címe</a:t>
            </a:r>
            <a:r>
              <a:rPr lang="en-US" dirty="0"/>
              <a:t>..</a:t>
            </a:r>
            <a:endParaRPr lang="hu-HU" dirty="0"/>
          </a:p>
        </p:txBody>
      </p:sp>
      <p:sp>
        <p:nvSpPr>
          <p:cNvPr id="23" name="Szöveg helye 22">
            <a:extLst>
              <a:ext uri="{FF2B5EF4-FFF2-40B4-BE49-F238E27FC236}">
                <a16:creationId xmlns:a16="http://schemas.microsoft.com/office/drawing/2014/main" id="{EE20A70C-A039-4DA7-B7A9-CEEABE8D3EF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68214" y="3069561"/>
            <a:ext cx="5301763" cy="2636646"/>
          </a:xfrm>
        </p:spPr>
        <p:txBody>
          <a:bodyPr numCol="1" spcCol="182880"/>
          <a:lstStyle>
            <a:lvl1pPr marL="0" indent="0" algn="l">
              <a:lnSpc>
                <a:spcPct val="150000"/>
              </a:lnSpc>
              <a:buFontTx/>
              <a:buNone/>
              <a:defRPr>
                <a:solidFill>
                  <a:srgbClr val="212529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en-US" dirty="0" err="1"/>
              <a:t>Bemutatkozó</a:t>
            </a:r>
            <a:r>
              <a:rPr lang="en-US" dirty="0"/>
              <a:t> </a:t>
            </a:r>
            <a:r>
              <a:rPr lang="en-US" dirty="0" err="1"/>
              <a:t>szöveg</a:t>
            </a:r>
            <a:r>
              <a:rPr lang="en-US" dirty="0"/>
              <a:t>…</a:t>
            </a:r>
            <a:endParaRPr lang="hu-HU" dirty="0"/>
          </a:p>
        </p:txBody>
      </p:sp>
      <p:sp>
        <p:nvSpPr>
          <p:cNvPr id="30" name="Szöveg helye 22">
            <a:extLst>
              <a:ext uri="{FF2B5EF4-FFF2-40B4-BE49-F238E27FC236}">
                <a16:creationId xmlns:a16="http://schemas.microsoft.com/office/drawing/2014/main" id="{B0CC389D-D6DB-4689-8F4E-320B89CA3F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95294" y="1079193"/>
            <a:ext cx="5152293" cy="4627013"/>
          </a:xfrm>
        </p:spPr>
        <p:txBody>
          <a:bodyPr numCol="1" spcCol="182880"/>
          <a:lstStyle>
            <a:lvl1pPr marL="0" indent="0" algn="l">
              <a:lnSpc>
                <a:spcPct val="150000"/>
              </a:lnSpc>
              <a:buFontTx/>
              <a:buNone/>
              <a:defRPr>
                <a:solidFill>
                  <a:srgbClr val="212529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en-US" dirty="0" err="1"/>
              <a:t>Bemutatkozó</a:t>
            </a:r>
            <a:r>
              <a:rPr lang="en-US" dirty="0"/>
              <a:t> </a:t>
            </a:r>
            <a:r>
              <a:rPr lang="en-US" dirty="0" err="1"/>
              <a:t>szöveg</a:t>
            </a:r>
            <a:r>
              <a:rPr lang="en-US" dirty="0"/>
              <a:t>…</a:t>
            </a:r>
            <a:endParaRPr lang="hu-HU" dirty="0"/>
          </a:p>
        </p:txBody>
      </p:sp>
      <p:grpSp>
        <p:nvGrpSpPr>
          <p:cNvPr id="31" name="Group 14">
            <a:extLst>
              <a:ext uri="{FF2B5EF4-FFF2-40B4-BE49-F238E27FC236}">
                <a16:creationId xmlns:a16="http://schemas.microsoft.com/office/drawing/2014/main" id="{329B6A57-2886-402C-BF62-541184B46951}"/>
              </a:ext>
            </a:extLst>
          </p:cNvPr>
          <p:cNvGrpSpPr/>
          <p:nvPr userDrawn="1"/>
        </p:nvGrpSpPr>
        <p:grpSpPr>
          <a:xfrm>
            <a:off x="5491407" y="0"/>
            <a:ext cx="1209187" cy="229550"/>
            <a:chOff x="3568700" y="3683000"/>
            <a:chExt cx="6240548" cy="406400"/>
          </a:xfrm>
          <a:solidFill>
            <a:srgbClr val="BBCF0C">
              <a:alpha val="50000"/>
            </a:srgbClr>
          </a:solidFill>
        </p:grpSpPr>
        <p:sp>
          <p:nvSpPr>
            <p:cNvPr id="32" name="Isosceles Triangle 15">
              <a:extLst>
                <a:ext uri="{FF2B5EF4-FFF2-40B4-BE49-F238E27FC236}">
                  <a16:creationId xmlns:a16="http://schemas.microsoft.com/office/drawing/2014/main" id="{573E9DC7-CA4A-4F99-8321-87D7A653A64E}"/>
                </a:ext>
              </a:extLst>
            </p:cNvPr>
            <p:cNvSpPr/>
            <p:nvPr/>
          </p:nvSpPr>
          <p:spPr>
            <a:xfrm flipV="1">
              <a:off x="3568700" y="3683000"/>
              <a:ext cx="5102451" cy="40640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Isosceles Triangle 16">
              <a:extLst>
                <a:ext uri="{FF2B5EF4-FFF2-40B4-BE49-F238E27FC236}">
                  <a16:creationId xmlns:a16="http://schemas.microsoft.com/office/drawing/2014/main" id="{68C9AB78-1F83-4D58-A933-46C72BC3A06D}"/>
                </a:ext>
              </a:extLst>
            </p:cNvPr>
            <p:cNvSpPr/>
            <p:nvPr/>
          </p:nvSpPr>
          <p:spPr>
            <a:xfrm flipV="1">
              <a:off x="4706797" y="3683000"/>
              <a:ext cx="5102451" cy="40640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945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>
            <a:extLst>
              <a:ext uri="{FF2B5EF4-FFF2-40B4-BE49-F238E27FC236}">
                <a16:creationId xmlns:a16="http://schemas.microsoft.com/office/drawing/2014/main" id="{8BAED22A-D718-47AC-BC95-BE3016415DE6}"/>
              </a:ext>
            </a:extLst>
          </p:cNvPr>
          <p:cNvSpPr/>
          <p:nvPr userDrawn="1"/>
        </p:nvSpPr>
        <p:spPr>
          <a:xfrm>
            <a:off x="0" y="6031523"/>
            <a:ext cx="12192000" cy="826477"/>
          </a:xfrm>
          <a:prstGeom prst="rect">
            <a:avLst/>
          </a:prstGeom>
          <a:solidFill>
            <a:srgbClr val="BBCF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Minta </a:t>
            </a:r>
            <a:r>
              <a:rPr lang="en-US" dirty="0" err="1"/>
              <a:t>cím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0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Minta </a:t>
            </a:r>
            <a:r>
              <a:rPr lang="en-US" dirty="0" err="1"/>
              <a:t>szöveg</a:t>
            </a:r>
            <a:endParaRPr lang="en-US" dirty="0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55E48232-F56B-4C2D-BC4F-B078B6E224A3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969" y="6158943"/>
            <a:ext cx="1547302" cy="546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433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3" r:id="rId2"/>
    <p:sldLayoutId id="2147483701" r:id="rId3"/>
    <p:sldLayoutId id="2147483702" r:id="rId4"/>
    <p:sldLayoutId id="2147483676" r:id="rId5"/>
    <p:sldLayoutId id="2147483705" r:id="rId6"/>
    <p:sldLayoutId id="2147483700" r:id="rId7"/>
    <p:sldLayoutId id="2147483656" r:id="rId8"/>
    <p:sldLayoutId id="2147483661" r:id="rId9"/>
  </p:sldLayoutIdLst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b="0" kern="1200">
          <a:solidFill>
            <a:srgbClr val="193C72"/>
          </a:solidFill>
          <a:latin typeface="Poppins" panose="02000000000000000000" pitchFamily="2" charset="0"/>
          <a:ea typeface="+mj-ea"/>
          <a:cs typeface="Poppins" panose="02000000000000000000" pitchFamily="2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1400" kern="1200">
          <a:solidFill>
            <a:srgbClr val="193C72"/>
          </a:solidFill>
          <a:latin typeface="Poppins" panose="02000000000000000000" pitchFamily="2" charset="0"/>
          <a:ea typeface="+mn-ea"/>
          <a:cs typeface="Poppins" panose="02000000000000000000" pitchFamily="2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400" kern="1200">
          <a:solidFill>
            <a:srgbClr val="193C72"/>
          </a:solidFill>
          <a:latin typeface="Poppins" panose="02000000000000000000" pitchFamily="2" charset="0"/>
          <a:ea typeface="+mn-ea"/>
          <a:cs typeface="Poppins" panose="02000000000000000000" pitchFamily="2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400" kern="1200">
          <a:solidFill>
            <a:srgbClr val="193C72"/>
          </a:solidFill>
          <a:latin typeface="Poppins" panose="02000000000000000000" pitchFamily="2" charset="0"/>
          <a:ea typeface="+mn-ea"/>
          <a:cs typeface="Poppins" panose="02000000000000000000" pitchFamily="2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400" kern="1200">
          <a:solidFill>
            <a:srgbClr val="193C72"/>
          </a:solidFill>
          <a:latin typeface="Poppins" panose="02000000000000000000" pitchFamily="2" charset="0"/>
          <a:ea typeface="+mn-ea"/>
          <a:cs typeface="Poppins" panose="02000000000000000000" pitchFamily="2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400" kern="1200">
          <a:solidFill>
            <a:srgbClr val="193C72"/>
          </a:solidFill>
          <a:latin typeface="Poppins" panose="02000000000000000000" pitchFamily="2" charset="0"/>
          <a:ea typeface="+mn-ea"/>
          <a:cs typeface="Poppins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050970" y="4247088"/>
            <a:ext cx="7141029" cy="2610912"/>
            <a:chOff x="3218454" y="3577081"/>
            <a:chExt cx="8973546" cy="3280919"/>
          </a:xfrm>
        </p:grpSpPr>
        <p:sp>
          <p:nvSpPr>
            <p:cNvPr id="22" name="Freeform 21"/>
            <p:cNvSpPr/>
            <p:nvPr/>
          </p:nvSpPr>
          <p:spPr>
            <a:xfrm>
              <a:off x="4255488" y="3577081"/>
              <a:ext cx="7936512" cy="3280919"/>
            </a:xfrm>
            <a:custGeom>
              <a:avLst/>
              <a:gdLst>
                <a:gd name="connsiteX0" fmla="*/ 6275205 w 7936512"/>
                <a:gd name="connsiteY0" fmla="*/ 0 h 3280919"/>
                <a:gd name="connsiteX1" fmla="*/ 7936512 w 7936512"/>
                <a:gd name="connsiteY1" fmla="*/ 868595 h 3280919"/>
                <a:gd name="connsiteX2" fmla="*/ 7936512 w 7936512"/>
                <a:gd name="connsiteY2" fmla="*/ 3280919 h 3280919"/>
                <a:gd name="connsiteX3" fmla="*/ 0 w 7936512"/>
                <a:gd name="connsiteY3" fmla="*/ 3280919 h 3280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36512" h="3280919">
                  <a:moveTo>
                    <a:pt x="6275205" y="0"/>
                  </a:moveTo>
                  <a:lnTo>
                    <a:pt x="7936512" y="868595"/>
                  </a:lnTo>
                  <a:lnTo>
                    <a:pt x="7936512" y="3280919"/>
                  </a:lnTo>
                  <a:lnTo>
                    <a:pt x="0" y="328091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rgbClr val="078CC3"/>
                </a:solidFill>
              </a:endParaRPr>
            </a:p>
          </p:txBody>
        </p:sp>
        <p:sp>
          <p:nvSpPr>
            <p:cNvPr id="15" name="Isosceles Triangle 14"/>
            <p:cNvSpPr/>
            <p:nvPr/>
          </p:nvSpPr>
          <p:spPr>
            <a:xfrm>
              <a:off x="3218454" y="5642568"/>
              <a:ext cx="4649359" cy="1215432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78CC3"/>
                </a:solidFill>
              </a:endParaRPr>
            </a:p>
          </p:txBody>
        </p:sp>
      </p:grpSp>
      <p:grpSp>
        <p:nvGrpSpPr>
          <p:cNvPr id="18" name="Csoportba foglalás 17">
            <a:extLst>
              <a:ext uri="{FF2B5EF4-FFF2-40B4-BE49-F238E27FC236}">
                <a16:creationId xmlns:a16="http://schemas.microsoft.com/office/drawing/2014/main" id="{234BA901-17C0-45A9-AD70-86229A1F24A0}"/>
              </a:ext>
            </a:extLst>
          </p:cNvPr>
          <p:cNvGrpSpPr/>
          <p:nvPr/>
        </p:nvGrpSpPr>
        <p:grpSpPr>
          <a:xfrm>
            <a:off x="123083" y="-521872"/>
            <a:ext cx="1507550" cy="355436"/>
            <a:chOff x="1073427" y="438206"/>
            <a:chExt cx="3358659" cy="791873"/>
          </a:xfrm>
        </p:grpSpPr>
        <p:sp>
          <p:nvSpPr>
            <p:cNvPr id="19" name="Ellipszis 18">
              <a:extLst>
                <a:ext uri="{FF2B5EF4-FFF2-40B4-BE49-F238E27FC236}">
                  <a16:creationId xmlns:a16="http://schemas.microsoft.com/office/drawing/2014/main" id="{8A5BDB66-4851-4661-A250-9C469646B138}"/>
                </a:ext>
              </a:extLst>
            </p:cNvPr>
            <p:cNvSpPr/>
            <p:nvPr/>
          </p:nvSpPr>
          <p:spPr>
            <a:xfrm>
              <a:off x="1073427" y="482657"/>
              <a:ext cx="731520" cy="747422"/>
            </a:xfrm>
            <a:prstGeom prst="ellipse">
              <a:avLst/>
            </a:prstGeom>
            <a:solidFill>
              <a:srgbClr val="2125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0" name="Ellipszis 19">
              <a:extLst>
                <a:ext uri="{FF2B5EF4-FFF2-40B4-BE49-F238E27FC236}">
                  <a16:creationId xmlns:a16="http://schemas.microsoft.com/office/drawing/2014/main" id="{052D056D-2378-4665-9333-383FFFA846B2}"/>
                </a:ext>
              </a:extLst>
            </p:cNvPr>
            <p:cNvSpPr/>
            <p:nvPr/>
          </p:nvSpPr>
          <p:spPr>
            <a:xfrm>
              <a:off x="1950302" y="470684"/>
              <a:ext cx="731520" cy="747422"/>
            </a:xfrm>
            <a:prstGeom prst="ellipse">
              <a:avLst/>
            </a:prstGeom>
            <a:solidFill>
              <a:srgbClr val="BBCF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3" name="Ellipszis 22">
              <a:extLst>
                <a:ext uri="{FF2B5EF4-FFF2-40B4-BE49-F238E27FC236}">
                  <a16:creationId xmlns:a16="http://schemas.microsoft.com/office/drawing/2014/main" id="{87E7E2FB-C9BE-4FB7-8C2A-E92E7B4C0430}"/>
                </a:ext>
              </a:extLst>
            </p:cNvPr>
            <p:cNvSpPr/>
            <p:nvPr/>
          </p:nvSpPr>
          <p:spPr>
            <a:xfrm>
              <a:off x="2827177" y="459049"/>
              <a:ext cx="731520" cy="747422"/>
            </a:xfrm>
            <a:prstGeom prst="ellipse">
              <a:avLst/>
            </a:prstGeom>
            <a:solidFill>
              <a:srgbClr val="F4F6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4" name="Ellipszis 23">
              <a:extLst>
                <a:ext uri="{FF2B5EF4-FFF2-40B4-BE49-F238E27FC236}">
                  <a16:creationId xmlns:a16="http://schemas.microsoft.com/office/drawing/2014/main" id="{1A458083-D8A9-44CD-815B-14AA844C89B2}"/>
                </a:ext>
              </a:extLst>
            </p:cNvPr>
            <p:cNvSpPr/>
            <p:nvPr/>
          </p:nvSpPr>
          <p:spPr>
            <a:xfrm>
              <a:off x="3700566" y="438206"/>
              <a:ext cx="731520" cy="747422"/>
            </a:xfrm>
            <a:prstGeom prst="ellipse">
              <a:avLst/>
            </a:prstGeom>
            <a:solidFill>
              <a:srgbClr val="2833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12" name="Cím 11">
            <a:extLst>
              <a:ext uri="{FF2B5EF4-FFF2-40B4-BE49-F238E27FC236}">
                <a16:creationId xmlns:a16="http://schemas.microsoft.com/office/drawing/2014/main" id="{6BDB1E72-A6EF-4512-A56F-BBF1A9FF9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3400"/>
              </a:lnSpc>
            </a:pPr>
            <a:r>
              <a:rPr lang="hu-HU" noProof="1">
                <a:ea typeface="Roboto" panose="02000000000000000000" pitchFamily="2" charset="0"/>
              </a:rPr>
              <a:t>Kooperatív</a:t>
            </a:r>
            <a:r>
              <a:rPr lang="en-US" noProof="1">
                <a:ea typeface="Roboto" panose="02000000000000000000" pitchFamily="2" charset="0"/>
              </a:rPr>
              <a:t> </a:t>
            </a:r>
            <a:br>
              <a:rPr lang="en-US" noProof="1">
                <a:ea typeface="Roboto" panose="02000000000000000000" pitchFamily="2" charset="0"/>
              </a:rPr>
            </a:br>
            <a:r>
              <a:rPr lang="hu-HU" noProof="1">
                <a:solidFill>
                  <a:srgbClr val="BBCF0C"/>
                </a:solidFill>
                <a:ea typeface="Roboto" panose="02000000000000000000" pitchFamily="2" charset="0"/>
              </a:rPr>
              <a:t>fórum</a:t>
            </a:r>
            <a:endParaRPr lang="en-US" noProof="1">
              <a:solidFill>
                <a:srgbClr val="BBCF0C"/>
              </a:solidFill>
              <a:ea typeface="Roboto" panose="02000000000000000000" pitchFamily="2" charset="0"/>
            </a:endParaRP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28F823D0-B73C-4416-BCCA-E139F63AB7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6898" y="5416265"/>
            <a:ext cx="2354016" cy="830967"/>
          </a:xfrm>
          <a:prstGeom prst="rect">
            <a:avLst/>
          </a:prstGeom>
        </p:spPr>
      </p:pic>
      <p:pic>
        <p:nvPicPr>
          <p:cNvPr id="3" name="Kép 2">
            <a:extLst>
              <a:ext uri="{FF2B5EF4-FFF2-40B4-BE49-F238E27FC236}">
                <a16:creationId xmlns:a16="http://schemas.microsoft.com/office/drawing/2014/main" id="{CFA00F44-7588-5E02-EF31-F2C7660CEE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8278" y="2647681"/>
            <a:ext cx="3107617" cy="81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38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ép helye 10">
            <a:extLst>
              <a:ext uri="{FF2B5EF4-FFF2-40B4-BE49-F238E27FC236}">
                <a16:creationId xmlns:a16="http://schemas.microsoft.com/office/drawing/2014/main" id="{E18F1BAA-E0A2-400A-AAE5-2FD8B64B4763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9" r="23529"/>
          <a:stretch>
            <a:fillRect/>
          </a:stretch>
        </p:blipFill>
        <p:spPr>
          <a:xfrm>
            <a:off x="4654550" y="184761"/>
            <a:ext cx="7512050" cy="6858000"/>
          </a:xfr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F94407C4-E148-42EB-9709-9F9562BFDE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400" y="1852864"/>
            <a:ext cx="4643437" cy="911225"/>
          </a:xfrm>
        </p:spPr>
        <p:txBody>
          <a:bodyPr>
            <a:noAutofit/>
          </a:bodyPr>
          <a:lstStyle/>
          <a:p>
            <a:r>
              <a:rPr lang="hu-HU" sz="7300" b="1" dirty="0"/>
              <a:t>VALILAB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84A12C9-E17C-4E0E-B346-6AC65D3F417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932" y="2877905"/>
            <a:ext cx="4675839" cy="14717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2000" b="1" dirty="0"/>
              <a:t>Cégadatok</a:t>
            </a:r>
          </a:p>
        </p:txBody>
      </p:sp>
      <p:cxnSp>
        <p:nvCxnSpPr>
          <p:cNvPr id="67" name="Straight Connector 2">
            <a:extLst>
              <a:ext uri="{FF2B5EF4-FFF2-40B4-BE49-F238E27FC236}">
                <a16:creationId xmlns:a16="http://schemas.microsoft.com/office/drawing/2014/main" id="{D1561172-7DEC-4C38-9AC1-897410416C5D}"/>
              </a:ext>
            </a:extLst>
          </p:cNvPr>
          <p:cNvCxnSpPr>
            <a:cxnSpLocks/>
          </p:cNvCxnSpPr>
          <p:nvPr/>
        </p:nvCxnSpPr>
        <p:spPr>
          <a:xfrm>
            <a:off x="1455893" y="3357112"/>
            <a:ext cx="1466582" cy="0"/>
          </a:xfrm>
          <a:prstGeom prst="line">
            <a:avLst/>
          </a:prstGeom>
          <a:ln w="6350">
            <a:gradFill flip="none" rotWithShape="1">
              <a:gsLst>
                <a:gs pos="55400">
                  <a:srgbClr val="BBCF0C"/>
                </a:gs>
                <a:gs pos="0">
                  <a:schemeClr val="bg1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zöveg helye 5">
            <a:extLst>
              <a:ext uri="{FF2B5EF4-FFF2-40B4-BE49-F238E27FC236}">
                <a16:creationId xmlns:a16="http://schemas.microsoft.com/office/drawing/2014/main" id="{C0FCCB24-2195-A912-162A-53B98CF3B0F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997116" y="1756612"/>
            <a:ext cx="7131952" cy="3291376"/>
          </a:xfrm>
        </p:spPr>
        <p:txBody>
          <a:bodyPr>
            <a:normAutofit fontScale="85000" lnSpcReduction="20000"/>
          </a:bodyPr>
          <a:lstStyle/>
          <a:p>
            <a:pPr algn="l">
              <a:lnSpc>
                <a:spcPct val="150000"/>
              </a:lnSpc>
            </a:pPr>
            <a:r>
              <a:rPr lang="hu-HU" b="1" dirty="0"/>
              <a:t>Alapítva:</a:t>
            </a:r>
            <a:r>
              <a:rPr lang="hu-HU" dirty="0"/>
              <a:t> 2020 (Magyar tulajdonosi kör)</a:t>
            </a:r>
          </a:p>
          <a:p>
            <a:pPr algn="l">
              <a:lnSpc>
                <a:spcPct val="150000"/>
              </a:lnSpc>
            </a:pPr>
            <a:r>
              <a:rPr lang="hu-HU" b="1" dirty="0"/>
              <a:t>Alkalmazottak / külső </a:t>
            </a:r>
            <a:r>
              <a:rPr lang="hu-HU" b="1" dirty="0" err="1"/>
              <a:t>szerződélsesek</a:t>
            </a:r>
            <a:r>
              <a:rPr lang="hu-HU" b="1" dirty="0"/>
              <a:t> száma:</a:t>
            </a:r>
            <a:r>
              <a:rPr lang="hu-HU" dirty="0"/>
              <a:t> ~20 fő</a:t>
            </a:r>
          </a:p>
          <a:p>
            <a:pPr algn="l">
              <a:lnSpc>
                <a:spcPct val="150000"/>
              </a:lnSpc>
            </a:pPr>
            <a:endParaRPr lang="hu-HU" sz="1500" b="1" dirty="0"/>
          </a:p>
          <a:p>
            <a:pPr algn="l">
              <a:lnSpc>
                <a:spcPct val="150000"/>
              </a:lnSpc>
            </a:pPr>
            <a:r>
              <a:rPr lang="hu-HU" sz="2200" b="1" dirty="0"/>
              <a:t>Családias, támogató légkör, szakmai megközelítés, szakmai műhely</a:t>
            </a:r>
          </a:p>
          <a:p>
            <a:pPr algn="l">
              <a:lnSpc>
                <a:spcPct val="150000"/>
              </a:lnSpc>
            </a:pPr>
            <a:endParaRPr lang="hu-HU" dirty="0"/>
          </a:p>
          <a:p>
            <a:pPr algn="l">
              <a:lnSpc>
                <a:spcPct val="150000"/>
              </a:lnSpc>
            </a:pPr>
            <a:endParaRPr lang="hu-HU" b="1" dirty="0"/>
          </a:p>
          <a:p>
            <a:pPr algn="l">
              <a:lnSpc>
                <a:spcPct val="150000"/>
              </a:lnSpc>
            </a:pPr>
            <a:r>
              <a:rPr lang="hu-HU" b="1" dirty="0"/>
              <a:t>Munkatársak képzettségei:</a:t>
            </a:r>
          </a:p>
          <a:p>
            <a:pPr algn="l">
              <a:lnSpc>
                <a:spcPct val="150000"/>
              </a:lnSpc>
            </a:pPr>
            <a:r>
              <a:rPr lang="hu-HU" sz="1100" b="1" i="0" dirty="0">
                <a:effectLst/>
                <a:latin typeface="Open Sans" panose="020B0606030504020204" pitchFamily="34" charset="0"/>
              </a:rPr>
              <a:t>CEH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 (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Certified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 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Ethical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 Hacker),</a:t>
            </a:r>
            <a:r>
              <a:rPr lang="hu-HU" sz="1100" b="1" i="0" dirty="0">
                <a:effectLst/>
                <a:latin typeface="Open Sans" panose="020B0606030504020204" pitchFamily="34" charset="0"/>
              </a:rPr>
              <a:t>CISA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 (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Certified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 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Information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 Systems Auditor), </a:t>
            </a:r>
            <a:r>
              <a:rPr lang="hu-HU" sz="1100" b="1" i="0" dirty="0">
                <a:effectLst/>
                <a:latin typeface="Open Sans" panose="020B0606030504020204" pitchFamily="34" charset="0"/>
              </a:rPr>
              <a:t>CISM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 (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Certified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 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Information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 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Security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 Manager), </a:t>
            </a:r>
            <a:r>
              <a:rPr lang="hu-HU" sz="1100" b="1" i="0" dirty="0">
                <a:effectLst/>
                <a:latin typeface="Open Sans" panose="020B0606030504020204" pitchFamily="34" charset="0"/>
              </a:rPr>
              <a:t>ISO 27001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 Lead Auditor, </a:t>
            </a:r>
            <a:r>
              <a:rPr lang="hu-HU" sz="1100" b="1" i="0" dirty="0">
                <a:effectLst/>
                <a:latin typeface="Open Sans" panose="020B0606030504020204" pitchFamily="34" charset="0"/>
              </a:rPr>
              <a:t>ISO 9001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 Lead Auditor, </a:t>
            </a:r>
            <a:r>
              <a:rPr lang="hu-HU" sz="1100" b="1" i="0" dirty="0">
                <a:effectLst/>
                <a:latin typeface="Open Sans" panose="020B0606030504020204" pitchFamily="34" charset="0"/>
              </a:rPr>
              <a:t>ISTQB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 (International Software Testing 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Qualifications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 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Board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) 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Certified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 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Tester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 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Foundation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 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Level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, </a:t>
            </a:r>
            <a:r>
              <a:rPr lang="hu-HU" sz="1100" b="1" i="0" dirty="0">
                <a:effectLst/>
                <a:latin typeface="Open Sans" panose="020B0606030504020204" pitchFamily="34" charset="0"/>
              </a:rPr>
              <a:t>ITIL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 v3 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Foundation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, 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Certified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 </a:t>
            </a:r>
            <a:r>
              <a:rPr lang="hu-HU" sz="1100" b="1" i="0" dirty="0">
                <a:effectLst/>
                <a:latin typeface="Open Sans" panose="020B0606030504020204" pitchFamily="34" charset="0"/>
              </a:rPr>
              <a:t>GDPR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 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manager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, </a:t>
            </a:r>
            <a:r>
              <a:rPr lang="hu-HU" sz="1100" b="1" i="0" dirty="0">
                <a:effectLst/>
                <a:latin typeface="Open Sans" panose="020B0606030504020204" pitchFamily="34" charset="0"/>
              </a:rPr>
              <a:t>elektronikus aláírás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 szakértő, </a:t>
            </a:r>
            <a:r>
              <a:rPr lang="hu-HU" sz="1100" b="1" i="0" dirty="0">
                <a:effectLst/>
                <a:latin typeface="Open Sans" panose="020B0606030504020204" pitchFamily="34" charset="0"/>
              </a:rPr>
              <a:t>CRISC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 (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Certified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 in 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Risk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 and 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Information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 Systems 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Control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), </a:t>
            </a:r>
            <a:r>
              <a:rPr lang="hu-HU" sz="1100" b="1" i="0" dirty="0">
                <a:effectLst/>
                <a:latin typeface="Open Sans" panose="020B0606030504020204" pitchFamily="34" charset="0"/>
              </a:rPr>
              <a:t>CDPSE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 (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Certified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 Data 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Privacy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 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Solutions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 </a:t>
            </a:r>
            <a:r>
              <a:rPr lang="hu-HU" sz="1100" b="0" i="0" dirty="0" err="1">
                <a:effectLst/>
                <a:latin typeface="Open Sans" panose="020B0606030504020204" pitchFamily="34" charset="0"/>
              </a:rPr>
              <a:t>Engineer</a:t>
            </a:r>
            <a:r>
              <a:rPr lang="hu-HU" sz="1100" b="0" i="0" dirty="0">
                <a:effectLst/>
                <a:latin typeface="Open Sans" panose="020B0606030504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3238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6A03164-F9D4-492E-92E9-D1614729B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/>
              <a:t>Mivel foglalkozunk?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B40FD6D-5393-447C-BEF0-BD1F56AFC4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1800" b="1" dirty="0"/>
              <a:t>Kooperatív fórum a Neumann János Informatikai Karon 2025</a:t>
            </a:r>
          </a:p>
        </p:txBody>
      </p:sp>
      <p:cxnSp>
        <p:nvCxnSpPr>
          <p:cNvPr id="4" name="Straight Connector 2">
            <a:extLst>
              <a:ext uri="{FF2B5EF4-FFF2-40B4-BE49-F238E27FC236}">
                <a16:creationId xmlns:a16="http://schemas.microsoft.com/office/drawing/2014/main" id="{97F6AE21-E8A4-4F2A-9748-46FB379C1D5C}"/>
              </a:ext>
            </a:extLst>
          </p:cNvPr>
          <p:cNvCxnSpPr>
            <a:cxnSpLocks/>
          </p:cNvCxnSpPr>
          <p:nvPr/>
        </p:nvCxnSpPr>
        <p:spPr>
          <a:xfrm>
            <a:off x="5231563" y="1246830"/>
            <a:ext cx="1466582" cy="0"/>
          </a:xfrm>
          <a:prstGeom prst="line">
            <a:avLst/>
          </a:prstGeom>
          <a:ln w="6350">
            <a:gradFill flip="none" rotWithShape="1">
              <a:gsLst>
                <a:gs pos="55400">
                  <a:srgbClr val="BBCF0C"/>
                </a:gs>
                <a:gs pos="0">
                  <a:schemeClr val="bg1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zövegdoboz 7">
            <a:extLst>
              <a:ext uri="{FF2B5EF4-FFF2-40B4-BE49-F238E27FC236}">
                <a16:creationId xmlns:a16="http://schemas.microsoft.com/office/drawing/2014/main" id="{DEE856B7-9490-9A2F-C7F3-22CEE77FE999}"/>
              </a:ext>
            </a:extLst>
          </p:cNvPr>
          <p:cNvSpPr txBox="1"/>
          <p:nvPr/>
        </p:nvSpPr>
        <p:spPr>
          <a:xfrm>
            <a:off x="478832" y="1412842"/>
            <a:ext cx="1141421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400" dirty="0"/>
              <a:t>NAH akkreditált IT vizsgálólaboratórium vagyunk.</a:t>
            </a:r>
          </a:p>
          <a:p>
            <a:endParaRPr lang="hu-HU" sz="2800" dirty="0"/>
          </a:p>
          <a:p>
            <a:r>
              <a:rPr lang="hu-HU" sz="2400" dirty="0"/>
              <a:t>Informatikai termékek és elektronikus információs rendszerek biztonsági értékelése (tanácsadása).</a:t>
            </a:r>
          </a:p>
          <a:p>
            <a:pPr algn="l"/>
            <a:endParaRPr lang="hu-HU" sz="2800" b="0" i="0" dirty="0">
              <a:solidFill>
                <a:srgbClr val="374151"/>
              </a:solidFill>
              <a:effectLst/>
              <a:latin typeface="Söhne"/>
            </a:endParaRPr>
          </a:p>
          <a:p>
            <a:r>
              <a:rPr lang="hu-HU" sz="3600" b="1" dirty="0"/>
              <a:t>Jelenlegi fő tevékenységünk: Kiberbiztonsági NIS2 auditok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1E1F1D"/>
              </a:solidFill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301664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6A03164-F9D4-492E-92E9-D1614729B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394" y="352952"/>
            <a:ext cx="12195393" cy="893878"/>
          </a:xfrm>
        </p:spPr>
        <p:txBody>
          <a:bodyPr>
            <a:normAutofit/>
          </a:bodyPr>
          <a:lstStyle/>
          <a:p>
            <a:r>
              <a:rPr lang="hu-HU" sz="2800" b="1" dirty="0"/>
              <a:t>Hogyan dolgozunk?</a:t>
            </a:r>
            <a:br>
              <a:rPr lang="hu-HU" sz="2800" b="1" dirty="0"/>
            </a:br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Key points </a:t>
            </a:r>
            <a:endParaRPr lang="hu-HU" sz="2800" b="1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B40FD6D-5393-447C-BEF0-BD1F56AFC4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1800" b="1" dirty="0"/>
              <a:t>Kooperatív délután a Neumann János Informatikai Karon 2025</a:t>
            </a:r>
          </a:p>
        </p:txBody>
      </p:sp>
      <p:cxnSp>
        <p:nvCxnSpPr>
          <p:cNvPr id="4" name="Straight Connector 2">
            <a:extLst>
              <a:ext uri="{FF2B5EF4-FFF2-40B4-BE49-F238E27FC236}">
                <a16:creationId xmlns:a16="http://schemas.microsoft.com/office/drawing/2014/main" id="{97F6AE21-E8A4-4F2A-9748-46FB379C1D5C}"/>
              </a:ext>
            </a:extLst>
          </p:cNvPr>
          <p:cNvCxnSpPr>
            <a:cxnSpLocks/>
          </p:cNvCxnSpPr>
          <p:nvPr/>
        </p:nvCxnSpPr>
        <p:spPr>
          <a:xfrm>
            <a:off x="5231563" y="1246830"/>
            <a:ext cx="1466582" cy="0"/>
          </a:xfrm>
          <a:prstGeom prst="line">
            <a:avLst/>
          </a:prstGeom>
          <a:ln w="6350">
            <a:gradFill flip="none" rotWithShape="1">
              <a:gsLst>
                <a:gs pos="55400">
                  <a:srgbClr val="BBCF0C"/>
                </a:gs>
                <a:gs pos="0">
                  <a:schemeClr val="bg1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zövegdoboz 7">
            <a:extLst>
              <a:ext uri="{FF2B5EF4-FFF2-40B4-BE49-F238E27FC236}">
                <a16:creationId xmlns:a16="http://schemas.microsoft.com/office/drawing/2014/main" id="{DEE856B7-9490-9A2F-C7F3-22CEE77FE999}"/>
              </a:ext>
            </a:extLst>
          </p:cNvPr>
          <p:cNvSpPr txBox="1"/>
          <p:nvPr/>
        </p:nvSpPr>
        <p:spPr>
          <a:xfrm>
            <a:off x="478832" y="1477010"/>
            <a:ext cx="1141421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u-HU" sz="2800" i="0" dirty="0">
                <a:solidFill>
                  <a:srgbClr val="374151"/>
                </a:solidFill>
                <a:effectLst/>
                <a:latin typeface="Söhne"/>
              </a:rPr>
              <a:t>Jól definiált folyamatok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374151"/>
                </a:solidFill>
                <a:latin typeface="Söhne"/>
              </a:rPr>
              <a:t>Pontosan meghatározott feladatok, felelősségi körök</a:t>
            </a:r>
            <a:endParaRPr lang="hu-HU" sz="2800" i="0" dirty="0">
              <a:solidFill>
                <a:srgbClr val="374151"/>
              </a:solidFill>
              <a:effectLst/>
              <a:latin typeface="Söhne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374151"/>
                </a:solidFill>
                <a:latin typeface="Söhne"/>
              </a:rPr>
              <a:t>Folyamatos szakmai támogatás – </a:t>
            </a:r>
            <a:r>
              <a:rPr lang="hu-HU" sz="2800" i="1" dirty="0">
                <a:solidFill>
                  <a:srgbClr val="374151"/>
                </a:solidFill>
                <a:latin typeface="Söhne"/>
              </a:rPr>
              <a:t>szabad kérdezni </a:t>
            </a:r>
            <a:r>
              <a:rPr lang="hu-HU" sz="2800" dirty="0">
                <a:solidFill>
                  <a:srgbClr val="374151"/>
                </a:solidFill>
                <a:latin typeface="Söhne"/>
                <a:sym typeface="Wingdings" panose="05000000000000000000" pitchFamily="2" charset="2"/>
              </a:rPr>
              <a:t>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u-HU" sz="2800" i="0" dirty="0">
                <a:solidFill>
                  <a:srgbClr val="374151"/>
                </a:solidFill>
                <a:effectLst/>
                <a:latin typeface="Söhne"/>
                <a:sym typeface="Wingdings" panose="05000000000000000000" pitchFamily="2" charset="2"/>
              </a:rPr>
              <a:t>Minőség az elsődleges cél - QA</a:t>
            </a:r>
            <a:endParaRPr lang="hu-HU" sz="2800" i="0" dirty="0">
              <a:solidFill>
                <a:srgbClr val="374151"/>
              </a:solidFill>
              <a:effectLst/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323697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6A03164-F9D4-492E-92E9-D1614729B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394" y="272742"/>
            <a:ext cx="12195393" cy="1050732"/>
          </a:xfrm>
        </p:spPr>
        <p:txBody>
          <a:bodyPr>
            <a:normAutofit/>
          </a:bodyPr>
          <a:lstStyle/>
          <a:p>
            <a:r>
              <a:rPr lang="hu-HU" sz="2800" b="1" dirty="0"/>
              <a:t>Kivel dolgoznánk együtt szívesen?</a:t>
            </a:r>
            <a:br>
              <a:rPr lang="hu-HU" sz="2800" b="1" dirty="0"/>
            </a:br>
            <a:r>
              <a:rPr lang="hu-HU" sz="2800" b="0" i="0" dirty="0">
                <a:solidFill>
                  <a:srgbClr val="374151"/>
                </a:solidFill>
                <a:effectLst/>
                <a:latin typeface="Söhne"/>
              </a:rPr>
              <a:t>… és kivel nem</a:t>
            </a:r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endParaRPr lang="hu-HU" sz="2800" b="1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B40FD6D-5393-447C-BEF0-BD1F56AFC4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1800" b="1" dirty="0"/>
              <a:t>Kooperatív délután a Neumann János Informatikai Karon 2025</a:t>
            </a:r>
          </a:p>
        </p:txBody>
      </p:sp>
      <p:cxnSp>
        <p:nvCxnSpPr>
          <p:cNvPr id="4" name="Straight Connector 2">
            <a:extLst>
              <a:ext uri="{FF2B5EF4-FFF2-40B4-BE49-F238E27FC236}">
                <a16:creationId xmlns:a16="http://schemas.microsoft.com/office/drawing/2014/main" id="{97F6AE21-E8A4-4F2A-9748-46FB379C1D5C}"/>
              </a:ext>
            </a:extLst>
          </p:cNvPr>
          <p:cNvCxnSpPr>
            <a:cxnSpLocks/>
          </p:cNvCxnSpPr>
          <p:nvPr/>
        </p:nvCxnSpPr>
        <p:spPr>
          <a:xfrm>
            <a:off x="5231563" y="1246830"/>
            <a:ext cx="1466582" cy="0"/>
          </a:xfrm>
          <a:prstGeom prst="line">
            <a:avLst/>
          </a:prstGeom>
          <a:ln w="6350">
            <a:gradFill flip="none" rotWithShape="1">
              <a:gsLst>
                <a:gs pos="55400">
                  <a:srgbClr val="BBCF0C"/>
                </a:gs>
                <a:gs pos="0">
                  <a:schemeClr val="bg1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zövegdoboz 7">
            <a:extLst>
              <a:ext uri="{FF2B5EF4-FFF2-40B4-BE49-F238E27FC236}">
                <a16:creationId xmlns:a16="http://schemas.microsoft.com/office/drawing/2014/main" id="{DEE856B7-9490-9A2F-C7F3-22CEE77FE999}"/>
              </a:ext>
            </a:extLst>
          </p:cNvPr>
          <p:cNvSpPr txBox="1"/>
          <p:nvPr/>
        </p:nvSpPr>
        <p:spPr>
          <a:xfrm>
            <a:off x="562686" y="1323474"/>
            <a:ext cx="11414218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374151"/>
                </a:solidFill>
                <a:latin typeface="Söhne"/>
              </a:rPr>
              <a:t>Érdekel az IT </a:t>
            </a:r>
            <a:r>
              <a:rPr lang="hu-HU" sz="2800" dirty="0" err="1">
                <a:solidFill>
                  <a:srgbClr val="374151"/>
                </a:solidFill>
                <a:latin typeface="Söhne"/>
              </a:rPr>
              <a:t>security</a:t>
            </a:r>
            <a:endParaRPr lang="hu-HU" sz="2800" dirty="0">
              <a:solidFill>
                <a:srgbClr val="374151"/>
              </a:solidFill>
              <a:latin typeface="Söhne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374151"/>
                </a:solidFill>
                <a:latin typeface="Söhne"/>
              </a:rPr>
              <a:t>Biztonságtudatos vénád van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374151"/>
                </a:solidFill>
                <a:latin typeface="Söhne"/>
              </a:rPr>
              <a:t>Észreveszed a potenciális hiba lehetőségeket, kockázatokat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374151"/>
                </a:solidFill>
                <a:latin typeface="Söhne"/>
              </a:rPr>
              <a:t>Rendszerben tudsz gondolkodni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374151"/>
                </a:solidFill>
                <a:latin typeface="Söhne"/>
              </a:rPr>
              <a:t>Gyorsan tanulsz (</a:t>
            </a:r>
            <a:r>
              <a:rPr lang="hu-HU" sz="2800" i="1" dirty="0">
                <a:solidFill>
                  <a:srgbClr val="374151"/>
                </a:solidFill>
                <a:latin typeface="Söhne"/>
              </a:rPr>
              <a:t>nem az fontos, amit most tudsz</a:t>
            </a:r>
            <a:r>
              <a:rPr lang="hu-HU" sz="2800" dirty="0">
                <a:solidFill>
                  <a:srgbClr val="374151"/>
                </a:solidFill>
                <a:latin typeface="Söhne"/>
              </a:rPr>
              <a:t>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374151"/>
                </a:solidFill>
                <a:latin typeface="Söhne"/>
              </a:rPr>
              <a:t>Igényes vagy a munkádra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u-HU" sz="2800" b="1" dirty="0">
                <a:solidFill>
                  <a:srgbClr val="374151"/>
                </a:solidFill>
                <a:latin typeface="Söhne"/>
              </a:rPr>
              <a:t>A kooperatív képzés után is nálunk akarsz dolgozni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374151"/>
              </a:solidFill>
              <a:latin typeface="Söhne"/>
            </a:endParaRPr>
          </a:p>
          <a:p>
            <a:pPr algn="l"/>
            <a:r>
              <a:rPr lang="hu-HU" sz="2800" dirty="0">
                <a:solidFill>
                  <a:srgbClr val="374151"/>
                </a:solidFill>
                <a:latin typeface="Söhne"/>
              </a:rPr>
              <a:t>És nem mi vagyunk az álom munkahelyed, ha: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rgbClr val="374151"/>
                </a:solidFill>
                <a:latin typeface="Söhne"/>
              </a:rPr>
              <a:t>Nagy szervezetnél, multinál szeretnél dolgozni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rgbClr val="374151"/>
                </a:solidFill>
                <a:latin typeface="Söhne"/>
              </a:rPr>
              <a:t>Nem szeretsz tanulni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rgbClr val="374151"/>
                </a:solidFill>
                <a:latin typeface="Söhne"/>
              </a:rPr>
              <a:t>Csak a kreditek miatt kell egy meló…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hu-HU" sz="1600" dirty="0">
              <a:solidFill>
                <a:srgbClr val="374151"/>
              </a:solidFill>
              <a:latin typeface="Söhne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0" i="0" dirty="0">
              <a:solidFill>
                <a:srgbClr val="374151"/>
              </a:solidFill>
              <a:effectLst/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2076085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6A03164-F9D4-492E-92E9-D1614729B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394" y="296805"/>
            <a:ext cx="12195393" cy="994585"/>
          </a:xfrm>
        </p:spPr>
        <p:txBody>
          <a:bodyPr>
            <a:normAutofit/>
          </a:bodyPr>
          <a:lstStyle/>
          <a:p>
            <a:r>
              <a:rPr lang="hu-HU" sz="2800" b="1" dirty="0"/>
              <a:t>Mit ajánlunk?</a:t>
            </a:r>
            <a:br>
              <a:rPr lang="hu-HU" sz="2800" b="1" dirty="0"/>
            </a:br>
            <a:r>
              <a:rPr lang="hu-HU" sz="2800" dirty="0">
                <a:solidFill>
                  <a:srgbClr val="374151"/>
                </a:solidFill>
                <a:latin typeface="Söhne"/>
              </a:rPr>
              <a:t>e</a:t>
            </a:r>
            <a:r>
              <a:rPr lang="hu-HU" sz="2800" b="0" i="0" dirty="0">
                <a:solidFill>
                  <a:srgbClr val="374151"/>
                </a:solidFill>
                <a:effectLst/>
                <a:latin typeface="Söhne"/>
              </a:rPr>
              <a:t>gyütt működve az egyetemmel</a:t>
            </a:r>
            <a:endParaRPr lang="hu-HU" sz="2800" b="1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B40FD6D-5393-447C-BEF0-BD1F56AFC4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1800" b="1" dirty="0"/>
              <a:t>Kooperatív délután a Neumann János Informatikai Karon 2025</a:t>
            </a:r>
          </a:p>
        </p:txBody>
      </p:sp>
      <p:cxnSp>
        <p:nvCxnSpPr>
          <p:cNvPr id="4" name="Straight Connector 2">
            <a:extLst>
              <a:ext uri="{FF2B5EF4-FFF2-40B4-BE49-F238E27FC236}">
                <a16:creationId xmlns:a16="http://schemas.microsoft.com/office/drawing/2014/main" id="{97F6AE21-E8A4-4F2A-9748-46FB379C1D5C}"/>
              </a:ext>
            </a:extLst>
          </p:cNvPr>
          <p:cNvCxnSpPr>
            <a:cxnSpLocks/>
          </p:cNvCxnSpPr>
          <p:nvPr/>
        </p:nvCxnSpPr>
        <p:spPr>
          <a:xfrm>
            <a:off x="5231563" y="1246830"/>
            <a:ext cx="1466582" cy="0"/>
          </a:xfrm>
          <a:prstGeom prst="line">
            <a:avLst/>
          </a:prstGeom>
          <a:ln w="6350">
            <a:gradFill flip="none" rotWithShape="1">
              <a:gsLst>
                <a:gs pos="55400">
                  <a:srgbClr val="BBCF0C"/>
                </a:gs>
                <a:gs pos="0">
                  <a:schemeClr val="bg1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zövegdoboz 7">
            <a:extLst>
              <a:ext uri="{FF2B5EF4-FFF2-40B4-BE49-F238E27FC236}">
                <a16:creationId xmlns:a16="http://schemas.microsoft.com/office/drawing/2014/main" id="{DEE856B7-9490-9A2F-C7F3-22CEE77FE999}"/>
              </a:ext>
            </a:extLst>
          </p:cNvPr>
          <p:cNvSpPr txBox="1"/>
          <p:nvPr/>
        </p:nvSpPr>
        <p:spPr>
          <a:xfrm>
            <a:off x="478832" y="1477010"/>
            <a:ext cx="1141421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374151"/>
                </a:solidFill>
                <a:latin typeface="Söhne"/>
              </a:rPr>
              <a:t>Gyakornoki foglalkoztatás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374151"/>
                </a:solidFill>
                <a:latin typeface="Söhne"/>
              </a:rPr>
              <a:t>Fejlődési lehetőség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374151"/>
                </a:solidFill>
                <a:latin typeface="Söhne"/>
              </a:rPr>
              <a:t>Szakdolgozat téma és külső konzultáció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u-HU" sz="2800" i="0" dirty="0">
                <a:solidFill>
                  <a:srgbClr val="374151"/>
                </a:solidFill>
                <a:effectLst/>
                <a:latin typeface="Söhne"/>
              </a:rPr>
              <a:t>Munkalehetőség</a:t>
            </a:r>
          </a:p>
        </p:txBody>
      </p:sp>
    </p:spTree>
    <p:extLst>
      <p:ext uri="{BB962C8B-B14F-4D97-AF65-F5344CB8AC3E}">
        <p14:creationId xmlns:p14="http://schemas.microsoft.com/office/powerpoint/2010/main" val="137469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6A03164-F9D4-492E-92E9-D1614729B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394" y="296805"/>
            <a:ext cx="12195393" cy="994585"/>
          </a:xfrm>
        </p:spPr>
        <p:txBody>
          <a:bodyPr>
            <a:normAutofit/>
          </a:bodyPr>
          <a:lstStyle/>
          <a:p>
            <a:r>
              <a:rPr lang="hu-HU" sz="2800" b="1" dirty="0"/>
              <a:t>Gyakornoki programunk</a:t>
            </a:r>
            <a:br>
              <a:rPr lang="hu-HU" sz="2800" b="1" dirty="0"/>
            </a:br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Key points </a:t>
            </a:r>
            <a:endParaRPr lang="hu-HU" sz="2800" b="1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B40FD6D-5393-447C-BEF0-BD1F56AFC4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1800" b="1" dirty="0"/>
              <a:t>Kooperatív délután a Neumann János Informatikai Karon 2025</a:t>
            </a:r>
          </a:p>
        </p:txBody>
      </p:sp>
      <p:cxnSp>
        <p:nvCxnSpPr>
          <p:cNvPr id="4" name="Straight Connector 2">
            <a:extLst>
              <a:ext uri="{FF2B5EF4-FFF2-40B4-BE49-F238E27FC236}">
                <a16:creationId xmlns:a16="http://schemas.microsoft.com/office/drawing/2014/main" id="{97F6AE21-E8A4-4F2A-9748-46FB379C1D5C}"/>
              </a:ext>
            </a:extLst>
          </p:cNvPr>
          <p:cNvCxnSpPr>
            <a:cxnSpLocks/>
          </p:cNvCxnSpPr>
          <p:nvPr/>
        </p:nvCxnSpPr>
        <p:spPr>
          <a:xfrm>
            <a:off x="5231563" y="1246830"/>
            <a:ext cx="1466582" cy="0"/>
          </a:xfrm>
          <a:prstGeom prst="line">
            <a:avLst/>
          </a:prstGeom>
          <a:ln w="6350">
            <a:gradFill flip="none" rotWithShape="1">
              <a:gsLst>
                <a:gs pos="55400">
                  <a:srgbClr val="BBCF0C"/>
                </a:gs>
                <a:gs pos="0">
                  <a:schemeClr val="bg1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zövegdoboz 7">
            <a:extLst>
              <a:ext uri="{FF2B5EF4-FFF2-40B4-BE49-F238E27FC236}">
                <a16:creationId xmlns:a16="http://schemas.microsoft.com/office/drawing/2014/main" id="{DEE856B7-9490-9A2F-C7F3-22CEE77FE999}"/>
              </a:ext>
            </a:extLst>
          </p:cNvPr>
          <p:cNvSpPr txBox="1"/>
          <p:nvPr/>
        </p:nvSpPr>
        <p:spPr>
          <a:xfrm>
            <a:off x="478832" y="1477010"/>
            <a:ext cx="11414218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374151"/>
                </a:solidFill>
                <a:latin typeface="Söhne"/>
              </a:rPr>
              <a:t>Belső folyamatok, szabályrendszer megismerése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374151"/>
                </a:solidFill>
                <a:latin typeface="Söhne"/>
              </a:rPr>
              <a:t>NIS2 vonatkozó jogszabályainak megismerése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374151"/>
                </a:solidFill>
                <a:latin typeface="Söhne"/>
              </a:rPr>
              <a:t>Felkészítés – valós munkákban való részvétel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374151"/>
                </a:solidFill>
                <a:latin typeface="Söhne"/>
              </a:rPr>
              <a:t>Belső vizsga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374151"/>
                </a:solidFill>
                <a:latin typeface="Söhne"/>
              </a:rPr>
              <a:t>Egyéni részfeladatok a folyamatokban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374151"/>
                </a:solidFill>
                <a:latin typeface="Söhne"/>
              </a:rPr>
              <a:t>Egyéni szakmai részfeladatok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374151"/>
                </a:solidFill>
                <a:latin typeface="Söhne"/>
              </a:rPr>
              <a:t>Saját projekt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374151"/>
              </a:solidFill>
              <a:latin typeface="Söhne"/>
            </a:endParaRPr>
          </a:p>
          <a:p>
            <a:pPr algn="l"/>
            <a:r>
              <a:rPr lang="hu-HU" sz="3600" i="0" dirty="0">
                <a:solidFill>
                  <a:srgbClr val="374151"/>
                </a:solidFill>
                <a:effectLst/>
                <a:latin typeface="Söhne"/>
              </a:rPr>
              <a:t>Folyamatos konzultációs lehetősé</a:t>
            </a:r>
            <a:r>
              <a:rPr lang="hu-HU" sz="3600" dirty="0">
                <a:solidFill>
                  <a:srgbClr val="374151"/>
                </a:solidFill>
                <a:latin typeface="Söhne"/>
              </a:rPr>
              <a:t>g, mentorálás, QA</a:t>
            </a:r>
            <a:endParaRPr lang="en-US" sz="3600" i="0" dirty="0">
              <a:solidFill>
                <a:srgbClr val="374151"/>
              </a:solidFill>
              <a:effectLst/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2265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ím 15">
            <a:extLst>
              <a:ext uri="{FF2B5EF4-FFF2-40B4-BE49-F238E27FC236}">
                <a16:creationId xmlns:a16="http://schemas.microsoft.com/office/drawing/2014/main" id="{329E78CF-A3ED-4ED2-8B61-F793C39DA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Köszönöm a</a:t>
            </a:r>
            <a:r>
              <a:rPr lang="en-US" dirty="0"/>
              <a:t/>
            </a:r>
            <a:br>
              <a:rPr lang="en-US" dirty="0"/>
            </a:br>
            <a:r>
              <a:rPr lang="hu-HU" dirty="0">
                <a:solidFill>
                  <a:srgbClr val="BBCF0C"/>
                </a:solidFill>
              </a:rPr>
              <a:t>figyelmet</a:t>
            </a:r>
            <a:r>
              <a:rPr lang="en-US" dirty="0">
                <a:solidFill>
                  <a:srgbClr val="BBCF0C"/>
                </a:solidFill>
              </a:rPr>
              <a:t>!</a:t>
            </a:r>
            <a:endParaRPr lang="hu-HU" dirty="0">
              <a:solidFill>
                <a:srgbClr val="BBCF0C"/>
              </a:solidFill>
            </a:endParaRPr>
          </a:p>
        </p:txBody>
      </p:sp>
      <p:grpSp>
        <p:nvGrpSpPr>
          <p:cNvPr id="15" name="Csoportba foglalás 14">
            <a:extLst>
              <a:ext uri="{FF2B5EF4-FFF2-40B4-BE49-F238E27FC236}">
                <a16:creationId xmlns:a16="http://schemas.microsoft.com/office/drawing/2014/main" id="{667BDCC3-D9A1-4E28-8153-5BBEF774B529}"/>
              </a:ext>
            </a:extLst>
          </p:cNvPr>
          <p:cNvGrpSpPr/>
          <p:nvPr/>
        </p:nvGrpSpPr>
        <p:grpSpPr>
          <a:xfrm>
            <a:off x="123083" y="-521872"/>
            <a:ext cx="1507550" cy="355436"/>
            <a:chOff x="1073427" y="438206"/>
            <a:chExt cx="3358659" cy="791873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A51DEBEF-6EB6-4C2F-B4AA-37E3199E0318}"/>
                </a:ext>
              </a:extLst>
            </p:cNvPr>
            <p:cNvSpPr/>
            <p:nvPr/>
          </p:nvSpPr>
          <p:spPr>
            <a:xfrm>
              <a:off x="1073427" y="482657"/>
              <a:ext cx="731520" cy="747422"/>
            </a:xfrm>
            <a:prstGeom prst="ellipse">
              <a:avLst/>
            </a:prstGeom>
            <a:solidFill>
              <a:srgbClr val="2125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9D515627-3DB3-4C7C-8CEF-DF1026AF70E2}"/>
                </a:ext>
              </a:extLst>
            </p:cNvPr>
            <p:cNvSpPr/>
            <p:nvPr/>
          </p:nvSpPr>
          <p:spPr>
            <a:xfrm>
              <a:off x="1950302" y="470684"/>
              <a:ext cx="731520" cy="747422"/>
            </a:xfrm>
            <a:prstGeom prst="ellipse">
              <a:avLst/>
            </a:prstGeom>
            <a:solidFill>
              <a:srgbClr val="BBCF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9" name="Ellipszis 28">
              <a:extLst>
                <a:ext uri="{FF2B5EF4-FFF2-40B4-BE49-F238E27FC236}">
                  <a16:creationId xmlns:a16="http://schemas.microsoft.com/office/drawing/2014/main" id="{E5016C5A-D729-47AC-A023-B551F641FCB2}"/>
                </a:ext>
              </a:extLst>
            </p:cNvPr>
            <p:cNvSpPr/>
            <p:nvPr/>
          </p:nvSpPr>
          <p:spPr>
            <a:xfrm>
              <a:off x="2827177" y="459049"/>
              <a:ext cx="731520" cy="747422"/>
            </a:xfrm>
            <a:prstGeom prst="ellipse">
              <a:avLst/>
            </a:prstGeom>
            <a:solidFill>
              <a:srgbClr val="F4F6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30" name="Ellipszis 29">
              <a:extLst>
                <a:ext uri="{FF2B5EF4-FFF2-40B4-BE49-F238E27FC236}">
                  <a16:creationId xmlns:a16="http://schemas.microsoft.com/office/drawing/2014/main" id="{6172D4A5-935B-446C-880B-128749D835F5}"/>
                </a:ext>
              </a:extLst>
            </p:cNvPr>
            <p:cNvSpPr/>
            <p:nvPr/>
          </p:nvSpPr>
          <p:spPr>
            <a:xfrm>
              <a:off x="3700566" y="438206"/>
              <a:ext cx="731520" cy="747422"/>
            </a:xfrm>
            <a:prstGeom prst="ellipse">
              <a:avLst/>
            </a:prstGeom>
            <a:solidFill>
              <a:srgbClr val="2833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5" name="Szöveg helye 4">
            <a:extLst>
              <a:ext uri="{FF2B5EF4-FFF2-40B4-BE49-F238E27FC236}">
                <a16:creationId xmlns:a16="http://schemas.microsoft.com/office/drawing/2014/main" id="{8CCD1887-3B5C-B660-96AE-A39199D4712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016536" y="2222915"/>
            <a:ext cx="4078539" cy="2734093"/>
          </a:xfrm>
        </p:spPr>
        <p:txBody>
          <a:bodyPr>
            <a:normAutofit/>
          </a:bodyPr>
          <a:lstStyle/>
          <a:p>
            <a:r>
              <a:rPr lang="hu-HU" dirty="0"/>
              <a:t>Kovács Gergely</a:t>
            </a:r>
          </a:p>
          <a:p>
            <a:r>
              <a:rPr lang="hu-HU" b="0" dirty="0"/>
              <a:t>+36 30 350 9983</a:t>
            </a:r>
          </a:p>
          <a:p>
            <a:r>
              <a:rPr lang="hu-HU" b="0" dirty="0"/>
              <a:t>kovacs.gergely@valilab.hu</a:t>
            </a:r>
          </a:p>
          <a:p>
            <a:endParaRPr lang="hu-HU" b="0" dirty="0"/>
          </a:p>
          <a:p>
            <a:r>
              <a:rPr lang="en-US" dirty="0"/>
              <a:t>www.valilab.hu </a:t>
            </a:r>
          </a:p>
          <a:p>
            <a:r>
              <a:rPr lang="hu-HU" b="0" dirty="0"/>
              <a:t>info@valilab.hu</a:t>
            </a:r>
            <a:endParaRPr lang="en-US" b="0" dirty="0"/>
          </a:p>
          <a:p>
            <a:r>
              <a:rPr lang="hu-HU" b="0" dirty="0"/>
              <a:t>+36 1 700 3232</a:t>
            </a:r>
            <a:endParaRPr lang="en-US" b="0" dirty="0"/>
          </a:p>
          <a:p>
            <a:endParaRPr lang="hu-HU" b="0" dirty="0"/>
          </a:p>
        </p:txBody>
      </p:sp>
    </p:spTree>
    <p:extLst>
      <p:ext uri="{BB962C8B-B14F-4D97-AF65-F5344CB8AC3E}">
        <p14:creationId xmlns:p14="http://schemas.microsoft.com/office/powerpoint/2010/main" val="333717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Valila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BCF0C"/>
      </a:accent1>
      <a:accent2>
        <a:srgbClr val="BBCF0C"/>
      </a:accent2>
      <a:accent3>
        <a:srgbClr val="E5761B"/>
      </a:accent3>
      <a:accent4>
        <a:srgbClr val="F6AC33"/>
      </a:accent4>
      <a:accent5>
        <a:srgbClr val="CB4D3E"/>
      </a:accent5>
      <a:accent6>
        <a:srgbClr val="414E5D"/>
      </a:accent6>
      <a:hlink>
        <a:srgbClr val="0070C0"/>
      </a:hlink>
      <a:folHlink>
        <a:srgbClr val="00B0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11537</TotalTime>
  <Words>383</Words>
  <Application>Microsoft Office PowerPoint</Application>
  <PresentationFormat>Szélesvásznú</PresentationFormat>
  <Paragraphs>70</Paragraphs>
  <Slides>8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7" baseType="lpstr">
      <vt:lpstr>Arial</vt:lpstr>
      <vt:lpstr>BigNoodleTitling</vt:lpstr>
      <vt:lpstr>Calibri</vt:lpstr>
      <vt:lpstr>Open Sans</vt:lpstr>
      <vt:lpstr>Poppins</vt:lpstr>
      <vt:lpstr>Roboto</vt:lpstr>
      <vt:lpstr>Söhne</vt:lpstr>
      <vt:lpstr>Wingdings</vt:lpstr>
      <vt:lpstr>Office Theme</vt:lpstr>
      <vt:lpstr>Kooperatív  fórum</vt:lpstr>
      <vt:lpstr>PowerPoint-bemutató</vt:lpstr>
      <vt:lpstr>Mivel foglalkozunk?</vt:lpstr>
      <vt:lpstr>Hogyan dolgozunk? Key points </vt:lpstr>
      <vt:lpstr>Kivel dolgoznánk együtt szívesen? … és kivel nem </vt:lpstr>
      <vt:lpstr>Mit ajánlunk? együtt működve az egyetemmel</vt:lpstr>
      <vt:lpstr>Gyakornoki programunk Key points 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long island</dc:creator>
  <cp:lastModifiedBy>Sarlós Tímea</cp:lastModifiedBy>
  <cp:revision>1022</cp:revision>
  <dcterms:created xsi:type="dcterms:W3CDTF">2015-09-11T22:06:07Z</dcterms:created>
  <dcterms:modified xsi:type="dcterms:W3CDTF">2025-06-26T07:21:37Z</dcterms:modified>
</cp:coreProperties>
</file>